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61"/>
  </p:notesMasterIdLst>
  <p:handoutMasterIdLst>
    <p:handoutMasterId r:id="rId62"/>
  </p:handoutMasterIdLst>
  <p:sldIdLst>
    <p:sldId id="256" r:id="rId5"/>
    <p:sldId id="320"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324" r:id="rId35"/>
    <p:sldId id="326" r:id="rId36"/>
    <p:sldId id="327" r:id="rId37"/>
    <p:sldId id="328" r:id="rId38"/>
    <p:sldId id="329" r:id="rId39"/>
    <p:sldId id="331"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641"/>
    <a:srgbClr val="007F00"/>
    <a:srgbClr val="FFFFFF"/>
    <a:srgbClr val="FF0000"/>
    <a:srgbClr val="12266F"/>
    <a:srgbClr val="FBFECF"/>
    <a:srgbClr val="C39C2F"/>
    <a:srgbClr val="C59C27"/>
    <a:srgbClr val="D13940"/>
    <a:srgbClr val="EF9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7" autoAdjust="0"/>
    <p:restoredTop sz="95850" autoAdjust="0"/>
  </p:normalViewPr>
  <p:slideViewPr>
    <p:cSldViewPr snapToGrid="0" showGuides="1">
      <p:cViewPr varScale="1">
        <p:scale>
          <a:sx n="120" d="100"/>
          <a:sy n="120" d="100"/>
        </p:scale>
        <p:origin x="216" y="24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8/8/22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8/8/22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atchwork.kernel.org/project/linux-kbuild/patch/20200708181905.257691-1-nhuck@google.com/#2347742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11a62c01e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11a62c01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1a62c0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1a62c0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a62c01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1a62c0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11a62c0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11a62c0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1a62c01e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1a62c0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1a62c01e_0_2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1a62c01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1a62c01e_0_2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1a62c01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11a62c01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11a62c0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1a62c01e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1a62c01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a62c01e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1a62c01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1a62c01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1a62c01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petsc</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1a62c01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1a62c01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1a62c01e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1a62c01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1a62c01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1a62c01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11a62c01e_0_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11a62c01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11a62c01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11a62c01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1a62c01e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1a62c01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1a62c01e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1a62c01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11a62c01e_0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11a62c01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 TAU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1a62c01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1a62c01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 PETSc, NEK5000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11a62c01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11a62c01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1a62c01e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1a62c01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7d9496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7d949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11a62c01e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11a62c01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11a62c01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11a62c01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https://patchwork.kernel.org/project/linux-kbuild/patch/20200708181905.257691-1-nhuck@google.com/#23477427</a:t>
            </a:r>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On Wed, Jul 8, 2020 at 11:21 AM 'Nathan Huckleberry' via Clang Built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Linux &lt;clang-built-linux@googlegroups.com&gt; wrote: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This patch adds clang-tidy and the clang static-analyzer as make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targets. The goal of this patch is to make static analysis tools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usable and extendable by any developer or researcher who is familiar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with basic c++.</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current static analysis tools require intimate knowledge of the internal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workings of the static analysis.  Clang-tidy and the clang static analyzers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expose an easy to use api and allow users unfamiliar with clang to</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write new checks with relative ease.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is an easily extendable 'linter' that runs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checks are easy to write and understand. A check consists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two parts, a matcher and a checker. The matcher is created using 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domain specific language that acts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(https://clang.llvm.org/docs/LibASTMatchersReference.html).  When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nodes are found by the matcher a callback is made to the checker.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checker can then execute additional checks and issue warnings.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Here is an example clang-tidy check to report functions that have calls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to local_irq_disable without calls to local_irq_enable and vice-versa.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Functions flagged with __attribute((annotation("ignore_irq_balancing")))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are ignored for analysis. (https://reviews.llvm.org/D65828)</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 static analyzer===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a more powerful static analysis tool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uses symbolic execution to find bugs. Currently there is a check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looks for potential security bugs from invalid uses of kmalloc and</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kfree. There are several more general purpose checks that are useful for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kernel.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well documented and designed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extensible.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(https://clang-analyzer.llvm.org/checker_dev_manual.html)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(https://github.com/haoNoQ/clang-analyzer-guide/releases/download/v0.1/clang-analyzer-guide-v0.1.pdf)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main draw of the clang tools is how accessible they are. The clang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documentation is very nice and these tools are built specifically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easily extendable by any developer. They provide an accessible method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bug-finding and research to people who are not overly familiar with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kernel codebase.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Signed-off-by: Nathan Huckleberry &lt;nhuck@google.com&gt;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Changes V1 -&gt; V2:</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Remove dependencies on GNU Parallel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 Clang-tidy/analyzer now invoked directly from python</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Link: https://lkml.org/lkml/2019/8/6/941</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Makefile                                      |  3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scripts/clang-tools/Makefile.clang-tools      | 23 ++++++</a:t>
            </a:r>
            <a:endParaRPr sz="1000">
              <a:solidFill>
                <a:srgbClr val="333333"/>
              </a:solidFill>
              <a:highlight>
                <a:srgbClr val="FFFFFF"/>
              </a:highlight>
              <a:latin typeface="Consolas"/>
              <a:ea typeface="Consolas"/>
              <a:cs typeface="Consolas"/>
              <a:sym typeface="Consolas"/>
            </a:endParaRPr>
          </a:p>
          <a:p>
            <a:pPr marL="88900" marR="88900" lvl="0" indent="0" algn="l" rtl="0">
              <a:lnSpc>
                <a:spcPct val="107250"/>
              </a:lnSpc>
              <a:spcBef>
                <a:spcPts val="0"/>
              </a:spcBef>
              <a:spcAft>
                <a:spcPts val="0"/>
              </a:spcAft>
              <a:buClr>
                <a:schemeClr val="dk1"/>
              </a:buClr>
              <a:buSzPts val="1100"/>
              <a:buFont typeface="Arial"/>
              <a:buNone/>
            </a:pPr>
            <a:r>
              <a:rPr lang="en" sz="1000">
                <a:solidFill>
                  <a:srgbClr val="007F00"/>
                </a:solidFill>
                <a:highlight>
                  <a:srgbClr val="FFFFFF"/>
                </a:highlight>
                <a:latin typeface="Consolas"/>
                <a:ea typeface="Consolas"/>
                <a:cs typeface="Consolas"/>
                <a:sym typeface="Consolas"/>
              </a:rPr>
              <a:t>&gt;  .../{ =&gt; clang-tools}/gen_compile_commands.py |  0</a:t>
            </a:r>
            <a:endParaRPr sz="1000">
              <a:solidFill>
                <a:srgbClr val="007F00"/>
              </a:solidFill>
              <a:highlight>
                <a:srgbClr val="FFFFFF"/>
              </a:highlight>
              <a:latin typeface="Consolas"/>
              <a:ea typeface="Consolas"/>
              <a:cs typeface="Consolas"/>
              <a:sym typeface="Consolas"/>
            </a:endParaRPr>
          </a:p>
          <a:p>
            <a:pPr marL="0" lvl="0" indent="0" algn="l" rtl="0">
              <a:spcBef>
                <a:spcPts val="8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11a62c01e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11a62c01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1a62c01e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1a62c01e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1a62c01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1a62c01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1a62c0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1a62c01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valgrind and clang’s own sanitizers, which instrument the code at run-time to detect actual errors (e.g., reading uninitialized memory) that happen while the code is running.</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22222"/>
                </a:solidFill>
                <a:highlight>
                  <a:srgbClr val="FFFFFF"/>
                </a:highlight>
              </a:rPr>
              <a:t>Clang sanitizers are runtime checkers used to identify suspicious and undefined behavior. The checking occurs at runtime with actual runtime parameters so false positives are kept to a minimum.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11a62c01e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11a62c01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1a62c01e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1a62c01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11a62c01e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11a62c01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11a62c0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11a62c01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scan-view /tmp/scan-build-2021-05-27-073157-25436-1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11a62c01e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11a62c01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1a62c0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1a62c0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11a62c01e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11a62c01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11a62c01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e11a62c01e_0_4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1a62c01e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1a62c01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1a62c01e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1a62c01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11a62c01e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11a62c01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1a62c0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1a62c0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1a62c01e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1a62c01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11a62c01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11a62c01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11a62c01e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11a62c0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11a62c01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11a62c01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1a62c01e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1a62c01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11a62c0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11a62c0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a62c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1a62c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sp>
        <p:nvSpPr>
          <p:cNvPr id="52" name="Google Shape;52;p8"/>
          <p:cNvSpPr/>
          <p:nvPr/>
        </p:nvSpPr>
        <p:spPr>
          <a:xfrm>
            <a:off x="1283117" y="1041900"/>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3" name="Google Shape;53;p8"/>
          <p:cNvSpPr/>
          <p:nvPr/>
        </p:nvSpPr>
        <p:spPr>
          <a:xfrm rot="10800000">
            <a:off x="9120758" y="4355634"/>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4" name="Google Shape;54;p8"/>
          <p:cNvSpPr txBox="1">
            <a:spLocks noGrp="1"/>
          </p:cNvSpPr>
          <p:nvPr>
            <p:ph type="ctrTitle"/>
          </p:nvPr>
        </p:nvSpPr>
        <p:spPr>
          <a:xfrm>
            <a:off x="4058543" y="1925673"/>
            <a:ext cx="4071739" cy="20496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1200"/>
              <a:buNone/>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55" name="Google Shape;55;p8"/>
          <p:cNvSpPr txBox="1">
            <a:spLocks noGrp="1"/>
          </p:cNvSpPr>
          <p:nvPr>
            <p:ph type="subTitle" idx="1"/>
          </p:nvPr>
        </p:nvSpPr>
        <p:spPr>
          <a:xfrm>
            <a:off x="4058543" y="4155440"/>
            <a:ext cx="4071739" cy="935200"/>
          </a:xfrm>
          <a:prstGeom prst="rect">
            <a:avLst/>
          </a:prstGeom>
        </p:spPr>
        <p:txBody>
          <a:bodyPr spcFirstLastPara="1" wrap="square" lIns="68575" tIns="34275" rIns="68575" bIns="34275" anchor="t" anchorCtr="0">
            <a:noAutofit/>
          </a:bodyPr>
          <a:lstStyle>
            <a:lvl1pPr lvl="0" algn="ctr" rtl="0">
              <a:lnSpc>
                <a:spcPct val="100000"/>
              </a:lnSpc>
              <a:spcBef>
                <a:spcPts val="1466"/>
              </a:spcBef>
              <a:spcAft>
                <a:spcPts val="0"/>
              </a:spcAft>
              <a:buSzPts val="2100"/>
              <a:buFont typeface="Economica"/>
              <a:buNone/>
              <a:defRPr sz="2799">
                <a:latin typeface="Economica"/>
                <a:ea typeface="Economica"/>
                <a:cs typeface="Economica"/>
                <a:sym typeface="Economica"/>
              </a:defRPr>
            </a:lvl1pPr>
            <a:lvl2pPr lvl="1" algn="ctr" rtl="0">
              <a:lnSpc>
                <a:spcPct val="100000"/>
              </a:lnSpc>
              <a:spcBef>
                <a:spcPts val="800"/>
              </a:spcBef>
              <a:spcAft>
                <a:spcPts val="0"/>
              </a:spcAft>
              <a:buSzPts val="2100"/>
              <a:buFont typeface="Economica"/>
              <a:buNone/>
              <a:defRPr sz="2799">
                <a:latin typeface="Economica"/>
                <a:ea typeface="Economica"/>
                <a:cs typeface="Economica"/>
                <a:sym typeface="Economica"/>
              </a:defRPr>
            </a:lvl2pPr>
            <a:lvl3pPr lvl="2" algn="ctr" rtl="0">
              <a:lnSpc>
                <a:spcPct val="100000"/>
              </a:lnSpc>
              <a:spcBef>
                <a:spcPts val="800"/>
              </a:spcBef>
              <a:spcAft>
                <a:spcPts val="0"/>
              </a:spcAft>
              <a:buSzPts val="2100"/>
              <a:buFont typeface="Economica"/>
              <a:buNone/>
              <a:defRPr sz="2799">
                <a:latin typeface="Economica"/>
                <a:ea typeface="Economica"/>
                <a:cs typeface="Economica"/>
                <a:sym typeface="Economica"/>
              </a:defRPr>
            </a:lvl3pPr>
            <a:lvl4pPr lvl="3" algn="ctr" rtl="0">
              <a:lnSpc>
                <a:spcPct val="100000"/>
              </a:lnSpc>
              <a:spcBef>
                <a:spcPts val="800"/>
              </a:spcBef>
              <a:spcAft>
                <a:spcPts val="0"/>
              </a:spcAft>
              <a:buSzPts val="2100"/>
              <a:buFont typeface="Economica"/>
              <a:buNone/>
              <a:defRPr sz="2799">
                <a:latin typeface="Economica"/>
                <a:ea typeface="Economica"/>
                <a:cs typeface="Economica"/>
                <a:sym typeface="Economica"/>
              </a:defRPr>
            </a:lvl4pPr>
            <a:lvl5pPr lvl="4" algn="ctr" rtl="0">
              <a:lnSpc>
                <a:spcPct val="100000"/>
              </a:lnSpc>
              <a:spcBef>
                <a:spcPts val="667"/>
              </a:spcBef>
              <a:spcAft>
                <a:spcPts val="0"/>
              </a:spcAft>
              <a:buSzPts val="2100"/>
              <a:buFont typeface="Economica"/>
              <a:buNone/>
              <a:defRPr sz="2799">
                <a:latin typeface="Economica"/>
                <a:ea typeface="Economica"/>
                <a:cs typeface="Economica"/>
                <a:sym typeface="Economica"/>
              </a:defRPr>
            </a:lvl5pPr>
            <a:lvl6pPr lvl="5" algn="ctr" rtl="0">
              <a:lnSpc>
                <a:spcPct val="100000"/>
              </a:lnSpc>
              <a:spcBef>
                <a:spcPts val="400"/>
              </a:spcBef>
              <a:spcAft>
                <a:spcPts val="0"/>
              </a:spcAft>
              <a:buSzPts val="2100"/>
              <a:buFont typeface="Economica"/>
              <a:buNone/>
              <a:defRPr sz="2799">
                <a:latin typeface="Economica"/>
                <a:ea typeface="Economica"/>
                <a:cs typeface="Economica"/>
                <a:sym typeface="Economica"/>
              </a:defRPr>
            </a:lvl6pPr>
            <a:lvl7pPr lvl="6" algn="ctr" rtl="0">
              <a:lnSpc>
                <a:spcPct val="100000"/>
              </a:lnSpc>
              <a:spcBef>
                <a:spcPts val="400"/>
              </a:spcBef>
              <a:spcAft>
                <a:spcPts val="0"/>
              </a:spcAft>
              <a:buSzPts val="2100"/>
              <a:buFont typeface="Economica"/>
              <a:buNone/>
              <a:defRPr sz="2799">
                <a:latin typeface="Economica"/>
                <a:ea typeface="Economica"/>
                <a:cs typeface="Economica"/>
                <a:sym typeface="Economica"/>
              </a:defRPr>
            </a:lvl7pPr>
            <a:lvl8pPr lvl="7" algn="ctr" rtl="0">
              <a:lnSpc>
                <a:spcPct val="100000"/>
              </a:lnSpc>
              <a:spcBef>
                <a:spcPts val="400"/>
              </a:spcBef>
              <a:spcAft>
                <a:spcPts val="0"/>
              </a:spcAft>
              <a:buSzPts val="2100"/>
              <a:buFont typeface="Economica"/>
              <a:buNone/>
              <a:defRPr sz="2799">
                <a:latin typeface="Economica"/>
                <a:ea typeface="Economica"/>
                <a:cs typeface="Economica"/>
                <a:sym typeface="Economica"/>
              </a:defRPr>
            </a:lvl8pPr>
            <a:lvl9pPr lvl="8" algn="ctr" rtl="0">
              <a:lnSpc>
                <a:spcPct val="100000"/>
              </a:lnSpc>
              <a:spcBef>
                <a:spcPts val="400"/>
              </a:spcBef>
              <a:spcAft>
                <a:spcPts val="0"/>
              </a:spcAft>
              <a:buSzPts val="2100"/>
              <a:buFont typeface="Economica"/>
              <a:buNone/>
              <a:defRPr sz="2799">
                <a:latin typeface="Economica"/>
                <a:ea typeface="Economica"/>
                <a:cs typeface="Economica"/>
                <a:sym typeface="Economica"/>
              </a:defRPr>
            </a:lvl9pPr>
          </a:lstStyle>
          <a:p>
            <a:endParaRPr/>
          </a:p>
        </p:txBody>
      </p:sp>
    </p:spTree>
    <p:extLst>
      <p:ext uri="{BB962C8B-B14F-4D97-AF65-F5344CB8AC3E}">
        <p14:creationId xmlns:p14="http://schemas.microsoft.com/office/powerpoint/2010/main" val="15962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15492" y="406200"/>
            <a:ext cx="11357841" cy="871200"/>
          </a:xfrm>
          <a:prstGeom prst="rect">
            <a:avLst/>
          </a:prstGeom>
        </p:spPr>
        <p:txBody>
          <a:bodyPr spcFirstLastPara="1" wrap="square" lIns="68575" tIns="34275" rIns="68575" bIns="34275" anchor="t" anchorCtr="0">
            <a:noAutofit/>
          </a:bodyPr>
          <a:lstStyle>
            <a:lvl1pPr lvl="0" rtl="0">
              <a:spcBef>
                <a:spcPts val="0"/>
              </a:spcBef>
              <a:spcAft>
                <a:spcPts val="0"/>
              </a:spcAft>
              <a:buSzPts val="1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415492" y="1277400"/>
            <a:ext cx="11357841" cy="5270800"/>
          </a:xfrm>
          <a:prstGeom prst="rect">
            <a:avLst/>
          </a:prstGeom>
        </p:spPr>
        <p:txBody>
          <a:bodyPr spcFirstLastPara="1" wrap="square" lIns="68575" tIns="34275" rIns="68575" bIns="34275" anchor="t" anchorCtr="0">
            <a:noAutofit/>
          </a:bodyPr>
          <a:lstStyle>
            <a:lvl1pPr marL="609448" lvl="0" indent="-457086" rtl="0">
              <a:spcBef>
                <a:spcPts val="1466"/>
              </a:spcBef>
              <a:spcAft>
                <a:spcPts val="0"/>
              </a:spcAft>
              <a:buSzPts val="1800"/>
              <a:buChar char="➢"/>
              <a:defRPr/>
            </a:lvl1pPr>
            <a:lvl2pPr marL="1218895" lvl="1" indent="-431692" rtl="0">
              <a:spcBef>
                <a:spcPts val="800"/>
              </a:spcBef>
              <a:spcAft>
                <a:spcPts val="0"/>
              </a:spcAft>
              <a:buSzPts val="1500"/>
              <a:buChar char="●"/>
              <a:defRPr/>
            </a:lvl2pPr>
            <a:lvl3pPr marL="1828343" lvl="2" indent="-423228" rtl="0">
              <a:spcBef>
                <a:spcPts val="800"/>
              </a:spcBef>
              <a:spcAft>
                <a:spcPts val="0"/>
              </a:spcAft>
              <a:buSzPts val="1400"/>
              <a:buChar char="○"/>
              <a:defRPr/>
            </a:lvl3pPr>
            <a:lvl4pPr marL="2437790" lvl="3" indent="-406298" rtl="0">
              <a:spcBef>
                <a:spcPts val="800"/>
              </a:spcBef>
              <a:spcAft>
                <a:spcPts val="0"/>
              </a:spcAft>
              <a:buSzPts val="1200"/>
              <a:buChar char="–"/>
              <a:defRPr/>
            </a:lvl4pPr>
            <a:lvl5pPr marL="3047238" lvl="4" indent="-406298" rtl="0">
              <a:spcBef>
                <a:spcPts val="667"/>
              </a:spcBef>
              <a:spcAft>
                <a:spcPts val="0"/>
              </a:spcAft>
              <a:buSzPts val="1200"/>
              <a:buChar char="»"/>
              <a:defRPr/>
            </a:lvl5pPr>
            <a:lvl6pPr marL="3656686" lvl="5" indent="-431692" rtl="0">
              <a:spcBef>
                <a:spcPts val="400"/>
              </a:spcBef>
              <a:spcAft>
                <a:spcPts val="0"/>
              </a:spcAft>
              <a:buSzPts val="1500"/>
              <a:buChar char="•"/>
              <a:defRPr/>
            </a:lvl6pPr>
            <a:lvl7pPr marL="4266133" lvl="6" indent="-431692" rtl="0">
              <a:spcBef>
                <a:spcPts val="400"/>
              </a:spcBef>
              <a:spcAft>
                <a:spcPts val="0"/>
              </a:spcAft>
              <a:buSzPts val="1500"/>
              <a:buChar char="•"/>
              <a:defRPr/>
            </a:lvl7pPr>
            <a:lvl8pPr marL="4875581" lvl="7" indent="-431692" rtl="0">
              <a:spcBef>
                <a:spcPts val="400"/>
              </a:spcBef>
              <a:spcAft>
                <a:spcPts val="0"/>
              </a:spcAft>
              <a:buSzPts val="1500"/>
              <a:buChar char="•"/>
              <a:defRPr/>
            </a:lvl8pPr>
            <a:lvl9pPr marL="5485028" lvl="8" indent="-431692" rtl="0">
              <a:spcBef>
                <a:spcPts val="400"/>
              </a:spcBef>
              <a:spcAft>
                <a:spcPts val="0"/>
              </a:spcAft>
              <a:buSzPts val="1500"/>
              <a:buChar char="•"/>
              <a:defRPr/>
            </a:lvl9pPr>
          </a:lstStyle>
          <a:p>
            <a:endParaRPr/>
          </a:p>
        </p:txBody>
      </p:sp>
    </p:spTree>
    <p:extLst>
      <p:ext uri="{BB962C8B-B14F-4D97-AF65-F5344CB8AC3E}">
        <p14:creationId xmlns:p14="http://schemas.microsoft.com/office/powerpoint/2010/main" val="26624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CAT-SDK/GremCa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DevPattern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bit.ly/DevPattern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i.org/10.1177/10943420198994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clang.llvm.org/docs/ClangStaticAnalyzer.htm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hyperlink" Target="https://clang.llvm.org/extra/clang-tid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pypi.org/project/fortran-linter/"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computing.llnl.gov/projects/hypre-scalable-linear-solvers-multigrid-metho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AT-SDK/GremCat"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sdk.info/" TargetMode="External"/><Relationship Id="rId5" Type="http://schemas.openxmlformats.org/officeDocument/2006/relationships/hyperlink" Target="https://ideas-productivity.org/ideas-ecp/" TargetMode="External"/><Relationship Id="rId4" Type="http://schemas.openxmlformats.org/officeDocument/2006/relationships/hyperlink" Target="https://www.exascaleprojec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a:xfrm>
            <a:off x="3177633" y="503144"/>
            <a:ext cx="8292316" cy="1194422"/>
          </a:xfrm>
        </p:spPr>
        <p:txBody>
          <a:bodyPr/>
          <a:lstStyle/>
          <a:p>
            <a:r>
              <a:rPr lang="en-US" dirty="0"/>
              <a:t>Understanding Your Software Development</a:t>
            </a:r>
            <a:br>
              <a:rPr lang="en-US" i="1" dirty="0"/>
            </a:br>
            <a:r>
              <a:rPr lang="en-US" sz="1800" dirty="0"/>
              <a:t>(through git repository data mining and code analysis)</a:t>
            </a:r>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529860" cy="424732"/>
          </a:xfrm>
        </p:spPr>
        <p:txBody>
          <a:bodyPr/>
          <a:lstStyle/>
          <a:p>
            <a:r>
              <a:rPr lang="en-US" dirty="0" err="1"/>
              <a:t>Boyana</a:t>
            </a:r>
            <a:r>
              <a:rPr lang="en-US" dirty="0"/>
              <a:t> R. Norris</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60645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University of Oregon</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196448"/>
            <a:ext cx="8292316" cy="707886"/>
          </a:xfrm>
        </p:spPr>
        <p:txBody>
          <a:bodyPr/>
          <a:lstStyle/>
          <a:p>
            <a:pPr>
              <a:lnSpc>
                <a:spcPct val="100000"/>
              </a:lnSpc>
              <a:spcBef>
                <a:spcPts val="0"/>
              </a:spcBef>
            </a:pPr>
            <a:r>
              <a:rPr lang="en-US" b="1" dirty="0"/>
              <a:t>Contributors:</a:t>
            </a:r>
            <a:r>
              <a:rPr lang="en-US" dirty="0"/>
              <a:t> Stephen </a:t>
            </a:r>
            <a:r>
              <a:rPr lang="en-US" dirty="0" err="1"/>
              <a:t>Fickas</a:t>
            </a:r>
            <a:r>
              <a:rPr lang="en-US" dirty="0"/>
              <a:t>, Jason </a:t>
            </a:r>
            <a:r>
              <a:rPr lang="en-US" dirty="0" err="1"/>
              <a:t>Prideaux</a:t>
            </a:r>
            <a:r>
              <a:rPr lang="en-US" dirty="0"/>
              <a:t>, Bosco </a:t>
            </a:r>
            <a:r>
              <a:rPr lang="en-US" dirty="0" err="1"/>
              <a:t>Ndemeye</a:t>
            </a:r>
            <a:endParaRPr lang="en-US" dirty="0"/>
          </a:p>
          <a:p>
            <a:pPr>
              <a:lnSpc>
                <a:spcPct val="100000"/>
              </a:lnSpc>
              <a:spcBef>
                <a:spcPts val="0"/>
              </a:spcBef>
            </a:pPr>
            <a:r>
              <a:rPr lang="en-US" dirty="0"/>
              <a:t>University of Oregon</a:t>
            </a:r>
          </a:p>
        </p:txBody>
      </p:sp>
      <p:sp>
        <p:nvSpPr>
          <p:cNvPr id="11" name="TextBox 10">
            <a:extLst>
              <a:ext uri="{FF2B5EF4-FFF2-40B4-BE49-F238E27FC236}">
                <a16:creationId xmlns:a16="http://schemas.microsoft.com/office/drawing/2014/main" id="{EDF1217D-56F3-E05A-61BE-386D708AA3C6}"/>
              </a:ext>
            </a:extLst>
          </p:cNvPr>
          <p:cNvSpPr txBox="1"/>
          <p:nvPr/>
        </p:nvSpPr>
        <p:spPr>
          <a:xfrm>
            <a:off x="2379470" y="5107972"/>
            <a:ext cx="6113720" cy="369332"/>
          </a:xfrm>
          <a:prstGeom prst="rect">
            <a:avLst/>
          </a:prstGeom>
          <a:noFill/>
        </p:spPr>
        <p:txBody>
          <a:bodyPr wrap="square">
            <a:spAutoFit/>
          </a:bodyPr>
          <a:lstStyle/>
          <a:p>
            <a:pPr marL="787203" lvl="1">
              <a:spcBef>
                <a:spcPts val="1333"/>
              </a:spcBef>
              <a:spcAft>
                <a:spcPts val="0"/>
              </a:spcAft>
              <a:buClr>
                <a:schemeClr val="accent4"/>
              </a:buClr>
              <a:buSzPts val="1500"/>
            </a:pPr>
            <a:r>
              <a:rPr lang="en-US" sz="1800" dirty="0">
                <a:solidFill>
                  <a:schemeClr val="accent1"/>
                </a:solidFill>
                <a:hlinkClick r:id="rId2">
                  <a:extLst>
                    <a:ext uri="{A12FA001-AC4F-418D-AE19-62706E023703}">
                      <ahyp:hlinkClr xmlns:ahyp="http://schemas.microsoft.com/office/drawing/2018/hyperlinkcolor" val="tx"/>
                    </a:ext>
                  </a:extLst>
                </a:hlinkClick>
              </a:rPr>
              <a:t>https://github.com/CAT-SDK/GremCat</a:t>
            </a:r>
            <a:endParaRPr lang="en-US" b="1" dirty="0">
              <a:solidFill>
                <a:schemeClr val="accent1"/>
              </a:solidFill>
            </a:endParaRP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Part I: Mining your development data</a:t>
            </a:r>
            <a:endParaRPr/>
          </a:p>
        </p:txBody>
      </p:sp>
      <p:sp>
        <p:nvSpPr>
          <p:cNvPr id="139" name="Google Shape;139;p19"/>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Development data:</a:t>
            </a:r>
            <a:endParaRPr b="1"/>
          </a:p>
          <a:p>
            <a:pPr marL="609448" indent="-457086">
              <a:spcBef>
                <a:spcPts val="1333"/>
              </a:spcBef>
              <a:spcAft>
                <a:spcPts val="0"/>
              </a:spcAft>
              <a:buSzPts val="1800"/>
              <a:buChar char="➢"/>
            </a:pPr>
            <a:r>
              <a:rPr lang="en"/>
              <a:t>Git metadata: commits, forks, branches, developers</a:t>
            </a:r>
            <a:endParaRPr/>
          </a:p>
          <a:p>
            <a:pPr marL="609448" indent="-457086">
              <a:spcBef>
                <a:spcPts val="0"/>
              </a:spcBef>
              <a:spcAft>
                <a:spcPts val="0"/>
              </a:spcAft>
              <a:buSzPts val="1800"/>
              <a:buChar char="➢"/>
            </a:pPr>
            <a:r>
              <a:rPr lang="en"/>
              <a:t>Issues and associated discussions</a:t>
            </a:r>
            <a:endParaRPr/>
          </a:p>
          <a:p>
            <a:pPr marL="609448" indent="-457086">
              <a:spcBef>
                <a:spcPts val="0"/>
              </a:spcBef>
              <a:spcAft>
                <a:spcPts val="0"/>
              </a:spcAft>
              <a:buSzPts val="1800"/>
              <a:buChar char="➢"/>
            </a:pPr>
            <a:r>
              <a:rPr lang="en"/>
              <a:t>Pull requests (github, gitlab) and associated discussions</a:t>
            </a:r>
            <a:endParaRPr/>
          </a:p>
          <a:p>
            <a:pPr marL="609448" indent="-457086">
              <a:spcBef>
                <a:spcPts val="0"/>
              </a:spcBef>
              <a:spcAft>
                <a:spcPts val="0"/>
              </a:spcAft>
              <a:buSzPts val="1800"/>
              <a:buChar char="➢"/>
            </a:pPr>
            <a:r>
              <a:rPr lang="en"/>
              <a:t>Mailing list archives</a:t>
            </a:r>
            <a:endParaRPr/>
          </a:p>
          <a:p>
            <a:pPr marL="609448" indent="0">
              <a:spcBef>
                <a:spcPts val="1333"/>
              </a:spcBef>
              <a:spcAft>
                <a:spcPts val="0"/>
              </a:spcAft>
              <a:buNone/>
            </a:pPr>
            <a:endParaRPr/>
          </a:p>
          <a:p>
            <a:pPr marL="0" indent="0">
              <a:spcBef>
                <a:spcPts val="1333"/>
              </a:spcBef>
              <a:spcAft>
                <a:spcPts val="0"/>
              </a:spcAft>
              <a:buNone/>
            </a:pPr>
            <a:endParaRPr/>
          </a:p>
          <a:p>
            <a:pPr marL="0" indent="0">
              <a:spcBef>
                <a:spcPts val="1333"/>
              </a:spcBef>
              <a:spcAft>
                <a:spcPts val="0"/>
              </a:spcAft>
              <a:buNone/>
            </a:pPr>
            <a:r>
              <a:rPr lang="en" b="1"/>
              <a:t>Goal:</a:t>
            </a:r>
            <a:r>
              <a:rPr lang="en"/>
              <a:t> Analyze available data to help </a:t>
            </a:r>
            <a:r>
              <a:rPr lang="en" i="1"/>
              <a:t>formulate</a:t>
            </a:r>
            <a:r>
              <a:rPr lang="en"/>
              <a:t> and </a:t>
            </a:r>
            <a:r>
              <a:rPr lang="en" i="1"/>
              <a:t>answer</a:t>
            </a:r>
            <a:r>
              <a:rPr lang="en"/>
              <a:t> questions about development processes and their impact on productivity and code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Questions that can be answered (in part) with IDEAS data analysis tools</a:t>
            </a:r>
            <a:endParaRPr/>
          </a:p>
        </p:txBody>
      </p:sp>
      <p:sp>
        <p:nvSpPr>
          <p:cNvPr id="145" name="Google Shape;145;p20"/>
          <p:cNvSpPr txBox="1">
            <a:spLocks noGrp="1"/>
          </p:cNvSpPr>
          <p:nvPr>
            <p:ph type="body" idx="1"/>
          </p:nvPr>
        </p:nvSpPr>
        <p:spPr>
          <a:xfrm>
            <a:off x="365771" y="1326414"/>
            <a:ext cx="11578584"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48621">
              <a:spcBef>
                <a:spcPts val="1333"/>
              </a:spcBef>
              <a:spcAft>
                <a:spcPts val="0"/>
              </a:spcAft>
              <a:buSzPts val="1700"/>
              <a:buChar char="➢"/>
            </a:pPr>
            <a:r>
              <a:rPr lang="en" sz="2266"/>
              <a:t>If I adopt practice </a:t>
            </a:r>
            <a:r>
              <a:rPr lang="en" sz="2266" b="1"/>
              <a:t>X</a:t>
            </a:r>
            <a:r>
              <a:rPr lang="en" sz="2266"/>
              <a:t>, how will metric </a:t>
            </a:r>
            <a:r>
              <a:rPr lang="en" sz="2266" b="1"/>
              <a:t>Y </a:t>
            </a:r>
            <a:r>
              <a:rPr lang="en" sz="2266"/>
              <a:t>be affected?</a:t>
            </a:r>
            <a:endParaRPr sz="2266"/>
          </a:p>
          <a:p>
            <a:pPr marL="609448" indent="-448621">
              <a:spcBef>
                <a:spcPts val="1333"/>
              </a:spcBef>
              <a:spcAft>
                <a:spcPts val="0"/>
              </a:spcAft>
              <a:buSzPts val="1700"/>
              <a:buChar char="➢"/>
            </a:pPr>
            <a:r>
              <a:rPr lang="en" sz="2266"/>
              <a:t>How active is the developer community? (git, issues, PRs, emails)</a:t>
            </a:r>
            <a:endParaRPr sz="2266"/>
          </a:p>
          <a:p>
            <a:pPr marL="609448" indent="-448621">
              <a:spcBef>
                <a:spcPts val="1333"/>
              </a:spcBef>
              <a:spcAft>
                <a:spcPts val="0"/>
              </a:spcAft>
              <a:buSzPts val="1700"/>
              <a:buChar char="➢"/>
            </a:pPr>
            <a:r>
              <a:rPr lang="en" sz="2266"/>
              <a:t>What parts of the code base could benefit from review or refactoring? (git, issues)</a:t>
            </a:r>
            <a:endParaRPr sz="2266"/>
          </a:p>
          <a:p>
            <a:pPr marL="609448" indent="-448621">
              <a:spcBef>
                <a:spcPts val="1333"/>
              </a:spcBef>
              <a:spcAft>
                <a:spcPts val="0"/>
              </a:spcAft>
              <a:buSzPts val="1700"/>
              <a:buChar char="➢"/>
            </a:pPr>
            <a:r>
              <a:rPr lang="en" sz="2266"/>
              <a:t>What is the project’s reliance on individual developers? (git)</a:t>
            </a:r>
            <a:endParaRPr sz="2266"/>
          </a:p>
          <a:p>
            <a:pPr marL="609448" indent="-448621">
              <a:spcBef>
                <a:spcPts val="1333"/>
              </a:spcBef>
              <a:spcAft>
                <a:spcPts val="0"/>
              </a:spcAft>
              <a:buSzPts val="1700"/>
              <a:buChar char="➢"/>
            </a:pPr>
            <a:r>
              <a:rPr lang="en" sz="2266"/>
              <a:t>How are developers’ contributions split among different categories? (git, manual labeling required)</a:t>
            </a:r>
            <a:endParaRPr sz="2266"/>
          </a:p>
          <a:p>
            <a:pPr marL="609448" indent="-448621">
              <a:spcBef>
                <a:spcPts val="1333"/>
              </a:spcBef>
              <a:spcAft>
                <a:spcPts val="0"/>
              </a:spcAft>
              <a:buSzPts val="1700"/>
              <a:buChar char="➢"/>
            </a:pPr>
            <a:r>
              <a:rPr lang="en" sz="2266"/>
              <a:t>How engaged are the user and developer communities? (PRs, issues, mailing lists)</a:t>
            </a:r>
            <a:endParaRPr sz="2266"/>
          </a:p>
          <a:p>
            <a:pPr marL="609448" indent="-448621">
              <a:spcBef>
                <a:spcPts val="1333"/>
              </a:spcBef>
              <a:spcAft>
                <a:spcPts val="0"/>
              </a:spcAft>
              <a:buSzPts val="1700"/>
              <a:buChar char="➢"/>
            </a:pPr>
            <a:r>
              <a:rPr lang="en" sz="2266"/>
              <a:t>What are some hot topics of discussion? (issues, mailing lists)</a:t>
            </a:r>
            <a:endParaRPr sz="2266"/>
          </a:p>
          <a:p>
            <a:pPr marL="609448" indent="-448621">
              <a:spcBef>
                <a:spcPts val="1333"/>
              </a:spcBef>
              <a:spcAft>
                <a:spcPts val="0"/>
              </a:spcAft>
              <a:buSzPts val="1700"/>
              <a:buChar char="➢"/>
            </a:pPr>
            <a:r>
              <a:rPr lang="en" sz="2266"/>
              <a:t>How and on what do developers collaborate? (git, issues, mailing lists)</a:t>
            </a:r>
            <a:endParaRPr sz="2266"/>
          </a:p>
          <a:p>
            <a:pPr marL="609448" indent="-448621">
              <a:spcBef>
                <a:spcPts val="1333"/>
              </a:spcBef>
              <a:spcAft>
                <a:spcPts val="0"/>
              </a:spcAft>
              <a:buSzPts val="1700"/>
              <a:buChar char="➢"/>
            </a:pPr>
            <a:r>
              <a:rPr lang="en" sz="2266"/>
              <a:t>….</a:t>
            </a:r>
            <a:endParaRPr sz="2266"/>
          </a:p>
          <a:p>
            <a:pPr marL="0" indent="0">
              <a:spcBef>
                <a:spcPts val="1333"/>
              </a:spcBef>
              <a:spcAft>
                <a:spcPts val="1333"/>
              </a:spcAft>
              <a:buNone/>
            </a:pPr>
            <a:endParaRPr sz="226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51" name="Google Shape;151;p21"/>
          <p:cNvSpPr txBox="1">
            <a:spLocks noGrp="1"/>
          </p:cNvSpPr>
          <p:nvPr>
            <p:ph type="body" idx="1"/>
          </p:nvPr>
        </p:nvSpPr>
        <p:spPr>
          <a:xfrm>
            <a:off x="365771" y="1326414"/>
            <a:ext cx="7867951"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Pluralsight</a:t>
            </a:r>
            <a:r>
              <a:rPr lang="en"/>
              <a:t> book (2019)</a:t>
            </a:r>
            <a:r>
              <a:rPr lang="en" baseline="30000"/>
              <a:t>1</a:t>
            </a:r>
            <a:r>
              <a:rPr lang="en"/>
              <a:t>:</a:t>
            </a:r>
            <a:endParaRPr/>
          </a:p>
          <a:p>
            <a:pPr marL="609448" indent="0">
              <a:lnSpc>
                <a:spcPct val="100000"/>
              </a:lnSpc>
              <a:spcBef>
                <a:spcPts val="1333"/>
              </a:spcBef>
              <a:spcAft>
                <a:spcPts val="0"/>
              </a:spcAft>
              <a:buNone/>
            </a:pPr>
            <a:r>
              <a:rPr lang="en" sz="2266">
                <a:solidFill>
                  <a:srgbClr val="0B5394"/>
                </a:solidFill>
              </a:rPr>
              <a:t>“20 patterns is a collection of work patterns we’ve observed in working with hundreds of software teams. Our hope is that you’ll use this field guide to get a better feel for how the team works, and to recognize achievement, spot bottlenecks, and debug your development process with data.”</a:t>
            </a:r>
            <a:endParaRPr sz="2266">
              <a:solidFill>
                <a:srgbClr val="0B5394"/>
              </a:solidFill>
            </a:endParaRPr>
          </a:p>
          <a:p>
            <a:pPr marL="609448" indent="0">
              <a:lnSpc>
                <a:spcPct val="100000"/>
              </a:lnSpc>
              <a:spcBef>
                <a:spcPts val="1333"/>
              </a:spcBef>
              <a:spcAft>
                <a:spcPts val="0"/>
              </a:spcAft>
              <a:buNone/>
            </a:pPr>
            <a:endParaRPr/>
          </a:p>
        </p:txBody>
      </p:sp>
      <p:pic>
        <p:nvPicPr>
          <p:cNvPr id="152" name="Google Shape;152;p21">
            <a:hlinkClick r:id="rId3"/>
          </p:cNvPr>
          <p:cNvPicPr preferRelativeResize="0"/>
          <p:nvPr/>
        </p:nvPicPr>
        <p:blipFill>
          <a:blip r:embed="rId4">
            <a:alphaModFix/>
          </a:blip>
          <a:stretch>
            <a:fillRect/>
          </a:stretch>
        </p:blipFill>
        <p:spPr>
          <a:xfrm>
            <a:off x="8389014" y="1130075"/>
            <a:ext cx="3578441" cy="4471586"/>
          </a:xfrm>
          <a:prstGeom prst="rect">
            <a:avLst/>
          </a:prstGeom>
          <a:noFill/>
          <a:ln>
            <a:noFill/>
          </a:ln>
        </p:spPr>
      </p:pic>
      <p:sp>
        <p:nvSpPr>
          <p:cNvPr id="153" name="Google Shape;153;p21"/>
          <p:cNvSpPr txBox="1"/>
          <p:nvPr/>
        </p:nvSpPr>
        <p:spPr>
          <a:xfrm>
            <a:off x="364371" y="5582089"/>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54" name="Google Shape;154;p21"/>
          <p:cNvCxnSpPr/>
          <p:nvPr/>
        </p:nvCxnSpPr>
        <p:spPr>
          <a:xfrm rot="10800000" flipH="1">
            <a:off x="365771" y="568356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60" name="Google Shape;160;p22"/>
          <p:cNvSpPr txBox="1">
            <a:spLocks noGrp="1"/>
          </p:cNvSpPr>
          <p:nvPr>
            <p:ph type="body" idx="1"/>
          </p:nvPr>
        </p:nvSpPr>
        <p:spPr>
          <a:xfrm>
            <a:off x="365771" y="1326414"/>
            <a:ext cx="7695595"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Starting with these pattern descriptions, we can:</a:t>
            </a:r>
            <a:endParaRPr b="1"/>
          </a:p>
          <a:p>
            <a:pPr marL="609448" indent="-457086">
              <a:lnSpc>
                <a:spcPct val="100000"/>
              </a:lnSpc>
              <a:spcBef>
                <a:spcPts val="1333"/>
              </a:spcBef>
              <a:spcAft>
                <a:spcPts val="0"/>
              </a:spcAft>
              <a:buSzPts val="1800"/>
              <a:buChar char="➢"/>
            </a:pPr>
            <a:r>
              <a:rPr lang="en"/>
              <a:t>Identify patterns that are relevant to HPC (open-source) software development.</a:t>
            </a:r>
            <a:endParaRPr/>
          </a:p>
          <a:p>
            <a:pPr marL="609448" indent="-457086">
              <a:lnSpc>
                <a:spcPct val="100000"/>
              </a:lnSpc>
              <a:spcBef>
                <a:spcPts val="1333"/>
              </a:spcBef>
              <a:spcAft>
                <a:spcPts val="0"/>
              </a:spcAft>
              <a:buSzPts val="1800"/>
              <a:buChar char="➢"/>
            </a:pPr>
            <a:r>
              <a:rPr lang="en"/>
              <a:t>Characterize each pattern using data from revision control systems and developer communications.</a:t>
            </a:r>
            <a:endParaRPr/>
          </a:p>
          <a:p>
            <a:pPr marL="609448" indent="-457086">
              <a:lnSpc>
                <a:spcPct val="100000"/>
              </a:lnSpc>
              <a:spcBef>
                <a:spcPts val="1333"/>
              </a:spcBef>
              <a:spcAft>
                <a:spcPts val="1333"/>
              </a:spcAft>
              <a:buSzPts val="1800"/>
              <a:buChar char="➢"/>
            </a:pPr>
            <a:r>
              <a:rPr lang="en"/>
              <a:t>Inform decisions of the effects of adopting new SE practices.</a:t>
            </a:r>
            <a:endParaRPr/>
          </a:p>
        </p:txBody>
      </p:sp>
      <p:pic>
        <p:nvPicPr>
          <p:cNvPr id="161" name="Google Shape;161;p22">
            <a:hlinkClick r:id="rId3"/>
          </p:cNvPr>
          <p:cNvPicPr preferRelativeResize="0"/>
          <p:nvPr/>
        </p:nvPicPr>
        <p:blipFill>
          <a:blip r:embed="rId4">
            <a:alphaModFix/>
          </a:blip>
          <a:stretch>
            <a:fillRect/>
          </a:stretch>
        </p:blipFill>
        <p:spPr>
          <a:xfrm>
            <a:off x="8287441" y="1130075"/>
            <a:ext cx="3578441" cy="4471586"/>
          </a:xfrm>
          <a:prstGeom prst="rect">
            <a:avLst/>
          </a:prstGeom>
          <a:noFill/>
          <a:ln>
            <a:noFill/>
          </a:ln>
        </p:spPr>
      </p:pic>
      <p:sp>
        <p:nvSpPr>
          <p:cNvPr id="162" name="Google Shape;162;p22"/>
          <p:cNvSpPr txBox="1"/>
          <p:nvPr/>
        </p:nvSpPr>
        <p:spPr>
          <a:xfrm>
            <a:off x="364371" y="5669702"/>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63" name="Google Shape;163;p22"/>
          <p:cNvCxnSpPr/>
          <p:nvPr/>
        </p:nvCxnSpPr>
        <p:spPr>
          <a:xfrm rot="10800000" flipH="1">
            <a:off x="365771" y="566960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65771" y="264599"/>
            <a:ext cx="11375037" cy="1061723"/>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metrics</a:t>
            </a:r>
            <a:endParaRPr/>
          </a:p>
        </p:txBody>
      </p:sp>
      <p:graphicFrame>
        <p:nvGraphicFramePr>
          <p:cNvPr id="169" name="Google Shape;169;p23"/>
          <p:cNvGraphicFramePr/>
          <p:nvPr>
            <p:extLst>
              <p:ext uri="{D42A27DB-BD31-4B8C-83A1-F6EECF244321}">
                <p14:modId xmlns:p14="http://schemas.microsoft.com/office/powerpoint/2010/main" val="3513400887"/>
              </p:ext>
            </p:extLst>
          </p:nvPr>
        </p:nvGraphicFramePr>
        <p:xfrm>
          <a:off x="90909" y="736019"/>
          <a:ext cx="11984778" cy="5460615"/>
        </p:xfrm>
        <a:graphic>
          <a:graphicData uri="http://schemas.openxmlformats.org/drawingml/2006/table">
            <a:tbl>
              <a:tblPr>
                <a:noFill/>
              </a:tblPr>
              <a:tblGrid>
                <a:gridCol w="2794605">
                  <a:extLst>
                    <a:ext uri="{9D8B030D-6E8A-4147-A177-3AD203B41FA5}">
                      <a16:colId xmlns:a16="http://schemas.microsoft.com/office/drawing/2014/main" val="20000"/>
                    </a:ext>
                  </a:extLst>
                </a:gridCol>
                <a:gridCol w="9190173">
                  <a:extLst>
                    <a:ext uri="{9D8B030D-6E8A-4147-A177-3AD203B41FA5}">
                      <a16:colId xmlns:a16="http://schemas.microsoft.com/office/drawing/2014/main" val="20001"/>
                    </a:ext>
                  </a:extLst>
                </a:gridCol>
              </a:tblGrid>
              <a:tr h="352122">
                <a:tc>
                  <a:txBody>
                    <a:bodyPr/>
                    <a:lstStyle/>
                    <a:p>
                      <a:pPr marL="0" lvl="0" indent="0" algn="l" rtl="0">
                        <a:spcBef>
                          <a:spcPts val="0"/>
                        </a:spcBef>
                        <a:spcAft>
                          <a:spcPts val="0"/>
                        </a:spcAft>
                        <a:buNone/>
                      </a:pPr>
                      <a:r>
                        <a:rPr lang="en" sz="1200" b="1"/>
                        <a:t>Metric</a:t>
                      </a:r>
                      <a:endParaRPr sz="1200" b="1"/>
                    </a:p>
                  </a:txBody>
                  <a:tcPr marL="84645" marR="84645" marT="84645" marB="84645"/>
                </a:tc>
                <a:tc>
                  <a:txBody>
                    <a:bodyPr/>
                    <a:lstStyle/>
                    <a:p>
                      <a:pPr marL="0" lvl="0" indent="0" algn="l" rtl="0">
                        <a:spcBef>
                          <a:spcPts val="0"/>
                        </a:spcBef>
                        <a:spcAft>
                          <a:spcPts val="0"/>
                        </a:spcAft>
                        <a:buNone/>
                      </a:pPr>
                      <a:r>
                        <a:rPr lang="en" sz="1200" b="1" dirty="0"/>
                        <a:t>Description</a:t>
                      </a:r>
                      <a:endParaRPr sz="1200" b="1" dirty="0"/>
                    </a:p>
                  </a:txBody>
                  <a:tcPr marL="84645" marR="84645" marT="84645" marB="84645"/>
                </a:tc>
                <a:extLst>
                  <a:ext uri="{0D108BD9-81ED-4DB2-BD59-A6C34878D82A}">
                    <a16:rowId xmlns:a16="http://schemas.microsoft.com/office/drawing/2014/main" val="10000"/>
                  </a:ext>
                </a:extLst>
              </a:tr>
              <a:tr h="534954">
                <a:tc>
                  <a:txBody>
                    <a:bodyPr/>
                    <a:lstStyle/>
                    <a:p>
                      <a:pPr marL="0" lvl="0" indent="0" algn="l" rtl="0">
                        <a:spcBef>
                          <a:spcPts val="0"/>
                        </a:spcBef>
                        <a:spcAft>
                          <a:spcPts val="0"/>
                        </a:spcAft>
                        <a:buNone/>
                      </a:pPr>
                      <a:r>
                        <a:rPr lang="en" sz="1200"/>
                        <a:t>Monthly bug fix rate</a:t>
                      </a:r>
                      <a:endParaRPr sz="1200"/>
                    </a:p>
                  </a:txBody>
                  <a:tcPr marL="84645" marR="84645" marT="84645" marB="84645"/>
                </a:tc>
                <a:tc>
                  <a:txBody>
                    <a:bodyPr/>
                    <a:lstStyle/>
                    <a:p>
                      <a:pPr marL="0" lvl="0" indent="0" algn="l" rtl="0">
                        <a:spcBef>
                          <a:spcPts val="0"/>
                        </a:spcBef>
                        <a:spcAft>
                          <a:spcPts val="0"/>
                        </a:spcAft>
                        <a:buNone/>
                      </a:pPr>
                      <a:r>
                        <a:rPr lang="en" sz="1200"/>
                        <a:t>Computes cumulative count of bugs closed each month, starting from the beginning of the project. A higher value is not necessarily good, trends are more informative than individual values.</a:t>
                      </a:r>
                      <a:endParaRPr sz="1200"/>
                    </a:p>
                  </a:txBody>
                  <a:tcPr marL="84645" marR="84645" marT="84645" marB="84645"/>
                </a:tc>
                <a:extLst>
                  <a:ext uri="{0D108BD9-81ED-4DB2-BD59-A6C34878D82A}">
                    <a16:rowId xmlns:a16="http://schemas.microsoft.com/office/drawing/2014/main" val="10001"/>
                  </a:ext>
                </a:extLst>
              </a:tr>
              <a:tr h="534954">
                <a:tc>
                  <a:txBody>
                    <a:bodyPr/>
                    <a:lstStyle/>
                    <a:p>
                      <a:pPr marL="0" lvl="0" indent="0" algn="l" rtl="0">
                        <a:spcBef>
                          <a:spcPts val="0"/>
                        </a:spcBef>
                        <a:spcAft>
                          <a:spcPts val="0"/>
                        </a:spcAft>
                        <a:buNone/>
                      </a:pPr>
                      <a:r>
                        <a:rPr lang="en" sz="1200"/>
                        <a:t>Monthly feature request rate</a:t>
                      </a:r>
                      <a:endParaRPr sz="1200"/>
                    </a:p>
                  </a:txBody>
                  <a:tcPr marL="84645" marR="84645" marT="84645" marB="84645"/>
                </a:tc>
                <a:tc>
                  <a:txBody>
                    <a:bodyPr/>
                    <a:lstStyle/>
                    <a:p>
                      <a:pPr marL="0" lvl="0" indent="0" algn="l" rtl="0">
                        <a:spcBef>
                          <a:spcPts val="0"/>
                        </a:spcBef>
                        <a:spcAft>
                          <a:spcPts val="0"/>
                        </a:spcAft>
                        <a:buNone/>
                      </a:pPr>
                      <a:r>
                        <a:rPr lang="en" sz="1200"/>
                        <a:t>Number of new feature requests made by users. A higher value may indicate popularity/importance of the feature or missing functionality in the current software version.</a:t>
                      </a:r>
                      <a:endParaRPr sz="1200"/>
                    </a:p>
                  </a:txBody>
                  <a:tcPr marL="84645" marR="84645" marT="84645" marB="84645"/>
                </a:tc>
                <a:extLst>
                  <a:ext uri="{0D108BD9-81ED-4DB2-BD59-A6C34878D82A}">
                    <a16:rowId xmlns:a16="http://schemas.microsoft.com/office/drawing/2014/main" val="10002"/>
                  </a:ext>
                </a:extLst>
              </a:tr>
              <a:tr h="534954">
                <a:tc>
                  <a:txBody>
                    <a:bodyPr/>
                    <a:lstStyle/>
                    <a:p>
                      <a:pPr marL="0" lvl="0" indent="0" algn="l" rtl="0">
                        <a:spcBef>
                          <a:spcPts val="0"/>
                        </a:spcBef>
                        <a:spcAft>
                          <a:spcPts val="0"/>
                        </a:spcAft>
                        <a:buNone/>
                      </a:pPr>
                      <a:r>
                        <a:rPr lang="en" sz="1200"/>
                        <a:t>Correlation of the number of issues with project age</a:t>
                      </a:r>
                      <a:endParaRPr sz="1200"/>
                    </a:p>
                  </a:txBody>
                  <a:tcPr marL="84645" marR="84645" marT="84645" marB="84645"/>
                </a:tc>
                <a:tc>
                  <a:txBody>
                    <a:bodyPr/>
                    <a:lstStyle/>
                    <a:p>
                      <a:pPr marL="0" lvl="0" indent="0" algn="l" rtl="0">
                        <a:spcBef>
                          <a:spcPts val="0"/>
                        </a:spcBef>
                        <a:spcAft>
                          <a:spcPts val="0"/>
                        </a:spcAft>
                        <a:buNone/>
                      </a:pPr>
                      <a:r>
                        <a:rPr lang="en" sz="1200"/>
                        <a:t>Gives a good insight into the life cycle of the project by mapping the trend of issues raised over the lifetime of the project. </a:t>
                      </a:r>
                      <a:endParaRPr sz="1200"/>
                    </a:p>
                  </a:txBody>
                  <a:tcPr marL="84645" marR="84645" marT="84645" marB="84645"/>
                </a:tc>
                <a:extLst>
                  <a:ext uri="{0D108BD9-81ED-4DB2-BD59-A6C34878D82A}">
                    <a16:rowId xmlns:a16="http://schemas.microsoft.com/office/drawing/2014/main" val="10003"/>
                  </a:ext>
                </a:extLst>
              </a:tr>
              <a:tr h="352122">
                <a:tc>
                  <a:txBody>
                    <a:bodyPr/>
                    <a:lstStyle/>
                    <a:p>
                      <a:pPr marL="0" lvl="0" indent="0" algn="l" rtl="0">
                        <a:spcBef>
                          <a:spcPts val="0"/>
                        </a:spcBef>
                        <a:spcAft>
                          <a:spcPts val="0"/>
                        </a:spcAft>
                        <a:buNone/>
                      </a:pPr>
                      <a:r>
                        <a:rPr lang="en" sz="1200"/>
                        <a:t>Commits, derived metrics</a:t>
                      </a:r>
                      <a:endParaRPr sz="1200"/>
                    </a:p>
                  </a:txBody>
                  <a:tcPr marL="84645" marR="84645" marT="84645" marB="84645"/>
                </a:tc>
                <a:tc>
                  <a:txBody>
                    <a:bodyPr/>
                    <a:lstStyle/>
                    <a:p>
                      <a:pPr marL="0" lvl="0" indent="0" algn="l" rtl="0">
                        <a:spcBef>
                          <a:spcPts val="0"/>
                        </a:spcBef>
                        <a:spcAft>
                          <a:spcPts val="0"/>
                        </a:spcAft>
                        <a:buNone/>
                      </a:pPr>
                      <a:r>
                        <a:rPr lang="en" sz="1200"/>
                        <a:t>Characterizes some aspects of developer activity.</a:t>
                      </a:r>
                      <a:endParaRPr sz="1200"/>
                    </a:p>
                  </a:txBody>
                  <a:tcPr marL="84645" marR="84645" marT="84645" marB="84645"/>
                </a:tc>
                <a:extLst>
                  <a:ext uri="{0D108BD9-81ED-4DB2-BD59-A6C34878D82A}">
                    <a16:rowId xmlns:a16="http://schemas.microsoft.com/office/drawing/2014/main" val="10004"/>
                  </a:ext>
                </a:extLst>
              </a:tr>
              <a:tr h="642699">
                <a:tc>
                  <a:txBody>
                    <a:bodyPr/>
                    <a:lstStyle/>
                    <a:p>
                      <a:pPr marL="0" lvl="0" indent="0" algn="l" rtl="0">
                        <a:spcBef>
                          <a:spcPts val="0"/>
                        </a:spcBef>
                        <a:spcAft>
                          <a:spcPts val="0"/>
                        </a:spcAft>
                        <a:buNone/>
                      </a:pPr>
                      <a:r>
                        <a:rPr lang="en" sz="1200"/>
                        <a:t>Number of issues</a:t>
                      </a:r>
                      <a:endParaRPr sz="1200"/>
                    </a:p>
                  </a:txBody>
                  <a:tcPr marL="84645" marR="84645" marT="84645" marB="84645"/>
                </a:tc>
                <a:tc>
                  <a:txBody>
                    <a:bodyPr/>
                    <a:lstStyle/>
                    <a:p>
                      <a:pPr marL="0" lvl="0" indent="0" algn="l" rtl="0">
                        <a:spcBef>
                          <a:spcPts val="0"/>
                        </a:spcBef>
                        <a:spcAft>
                          <a:spcPts val="0"/>
                        </a:spcAft>
                        <a:buNone/>
                      </a:pPr>
                      <a:r>
                        <a:rPr lang="en" sz="1200"/>
                        <a:t>Project-related communications can be used to indicate community involvement and rates at which issues are resolved. For example, fast-growing projects can have significantly more activity in issues than more mature ones.</a:t>
                      </a:r>
                      <a:endParaRPr sz="1200"/>
                    </a:p>
                  </a:txBody>
                  <a:tcPr marL="84645" marR="84645" marT="84645" marB="84645"/>
                </a:tc>
                <a:extLst>
                  <a:ext uri="{0D108BD9-81ED-4DB2-BD59-A6C34878D82A}">
                    <a16:rowId xmlns:a16="http://schemas.microsoft.com/office/drawing/2014/main" val="10005"/>
                  </a:ext>
                </a:extLst>
              </a:tr>
              <a:tr h="479442">
                <a:tc>
                  <a:txBody>
                    <a:bodyPr/>
                    <a:lstStyle/>
                    <a:p>
                      <a:pPr marL="0" lvl="0" indent="0" algn="l" rtl="0">
                        <a:spcBef>
                          <a:spcPts val="0"/>
                        </a:spcBef>
                        <a:spcAft>
                          <a:spcPts val="0"/>
                        </a:spcAft>
                        <a:buNone/>
                      </a:pPr>
                      <a:r>
                        <a:rPr lang="en" sz="1200"/>
                        <a:t>Issue categories</a:t>
                      </a:r>
                      <a:endParaRPr sz="1200"/>
                    </a:p>
                  </a:txBody>
                  <a:tcPr marL="84645" marR="84645" marT="84645" marB="84645"/>
                </a:tc>
                <a:tc>
                  <a:txBody>
                    <a:bodyPr/>
                    <a:lstStyle/>
                    <a:p>
                      <a:pPr marL="0" lvl="0" indent="0" algn="l" rtl="0">
                        <a:spcBef>
                          <a:spcPts val="0"/>
                        </a:spcBef>
                        <a:spcAft>
                          <a:spcPts val="0"/>
                        </a:spcAft>
                        <a:buNone/>
                      </a:pPr>
                      <a:r>
                        <a:rPr lang="en" sz="1200"/>
                        <a:t>Identifies the types of issues that are reported in the repository. This information will be useful to derive correlation with other metrics.</a:t>
                      </a:r>
                      <a:endParaRPr sz="1200"/>
                    </a:p>
                  </a:txBody>
                  <a:tcPr marL="84645" marR="84645" marT="84645" marB="84645"/>
                </a:tc>
                <a:extLst>
                  <a:ext uri="{0D108BD9-81ED-4DB2-BD59-A6C34878D82A}">
                    <a16:rowId xmlns:a16="http://schemas.microsoft.com/office/drawing/2014/main" val="10006"/>
                  </a:ext>
                </a:extLst>
              </a:tr>
              <a:tr h="534954">
                <a:tc>
                  <a:txBody>
                    <a:bodyPr/>
                    <a:lstStyle/>
                    <a:p>
                      <a:pPr marL="0" lvl="0" indent="0" algn="l" rtl="0">
                        <a:spcBef>
                          <a:spcPts val="0"/>
                        </a:spcBef>
                        <a:spcAft>
                          <a:spcPts val="0"/>
                        </a:spcAft>
                        <a:buNone/>
                      </a:pPr>
                      <a:r>
                        <a:rPr lang="en" sz="1200"/>
                        <a:t>Number of followers and watchers</a:t>
                      </a:r>
                      <a:endParaRPr sz="1200"/>
                    </a:p>
                  </a:txBody>
                  <a:tcPr marL="84645" marR="84645" marT="84645" marB="84645"/>
                </a:tc>
                <a:tc>
                  <a:txBody>
                    <a:bodyPr/>
                    <a:lstStyle/>
                    <a:p>
                      <a:pPr marL="0" lvl="0" indent="0" algn="l" rtl="0">
                        <a:spcBef>
                          <a:spcPts val="0"/>
                        </a:spcBef>
                        <a:spcAft>
                          <a:spcPts val="0"/>
                        </a:spcAft>
                        <a:buNone/>
                      </a:pPr>
                      <a:r>
                        <a:rPr lang="en" sz="1200"/>
                        <a:t>Reports the code maturity and popularity. In addition, the number of followers can be correlated with the time it takes to fix reported issues.</a:t>
                      </a:r>
                      <a:endParaRPr sz="1200"/>
                    </a:p>
                  </a:txBody>
                  <a:tcPr marL="84645" marR="84645" marT="84645" marB="84645"/>
                </a:tc>
                <a:extLst>
                  <a:ext uri="{0D108BD9-81ED-4DB2-BD59-A6C34878D82A}">
                    <a16:rowId xmlns:a16="http://schemas.microsoft.com/office/drawing/2014/main" val="10007"/>
                  </a:ext>
                </a:extLst>
              </a:tr>
              <a:tr h="479442">
                <a:tc>
                  <a:txBody>
                    <a:bodyPr/>
                    <a:lstStyle/>
                    <a:p>
                      <a:pPr marL="0" lvl="0" indent="0" algn="l" rtl="0">
                        <a:spcBef>
                          <a:spcPts val="0"/>
                        </a:spcBef>
                        <a:spcAft>
                          <a:spcPts val="0"/>
                        </a:spcAft>
                        <a:buNone/>
                      </a:pPr>
                      <a:r>
                        <a:rPr lang="en" sz="1200"/>
                        <a:t>Mailing list metrics</a:t>
                      </a:r>
                      <a:endParaRPr sz="1200"/>
                    </a:p>
                  </a:txBody>
                  <a:tcPr marL="84645" marR="84645" marT="84645" marB="84645"/>
                </a:tc>
                <a:tc>
                  <a:txBody>
                    <a:bodyPr/>
                    <a:lstStyle/>
                    <a:p>
                      <a:pPr marL="0" lvl="0" indent="0" algn="l" rtl="0">
                        <a:spcBef>
                          <a:spcPts val="0"/>
                        </a:spcBef>
                        <a:spcAft>
                          <a:spcPts val="0"/>
                        </a:spcAft>
                        <a:buNone/>
                      </a:pPr>
                      <a:r>
                        <a:rPr lang="en" sz="1200"/>
                        <a:t>Relates to average time in discussion, most popular topic of interest, product activity based on type of emails, etc.</a:t>
                      </a:r>
                      <a:endParaRPr sz="1200"/>
                    </a:p>
                  </a:txBody>
                  <a:tcPr marL="84645" marR="84645" marT="84645" marB="84645"/>
                </a:tc>
                <a:extLst>
                  <a:ext uri="{0D108BD9-81ED-4DB2-BD59-A6C34878D82A}">
                    <a16:rowId xmlns:a16="http://schemas.microsoft.com/office/drawing/2014/main" val="10008"/>
                  </a:ext>
                </a:extLst>
              </a:tr>
              <a:tr h="534954">
                <a:tc>
                  <a:txBody>
                    <a:bodyPr/>
                    <a:lstStyle/>
                    <a:p>
                      <a:pPr marL="0" lvl="0" indent="0" algn="l" rtl="0">
                        <a:spcBef>
                          <a:spcPts val="0"/>
                        </a:spcBef>
                        <a:spcAft>
                          <a:spcPts val="0"/>
                        </a:spcAft>
                        <a:buNone/>
                      </a:pPr>
                      <a:r>
                        <a:rPr lang="en" sz="1200"/>
                        <a:t>Number of contributors</a:t>
                      </a:r>
                      <a:endParaRPr sz="1200"/>
                    </a:p>
                  </a:txBody>
                  <a:tcPr marL="84645" marR="84645" marT="84645" marB="84645"/>
                </a:tc>
                <a:tc>
                  <a:txBody>
                    <a:bodyPr/>
                    <a:lstStyle/>
                    <a:p>
                      <a:pPr marL="0" lvl="0" indent="0" algn="l" rtl="0">
                        <a:spcBef>
                          <a:spcPts val="0"/>
                        </a:spcBef>
                        <a:spcAft>
                          <a:spcPts val="0"/>
                        </a:spcAft>
                        <a:buNone/>
                      </a:pPr>
                      <a:r>
                        <a:rPr lang="en" sz="1200"/>
                        <a:t>Size of development community. When analyzed over time, we can estimate project turnover and identify different types of contributors.</a:t>
                      </a:r>
                      <a:endParaRPr sz="1200"/>
                    </a:p>
                  </a:txBody>
                  <a:tcPr marL="84645" marR="84645" marT="84645" marB="84645"/>
                </a:tc>
                <a:extLst>
                  <a:ext uri="{0D108BD9-81ED-4DB2-BD59-A6C34878D82A}">
                    <a16:rowId xmlns:a16="http://schemas.microsoft.com/office/drawing/2014/main" val="10009"/>
                  </a:ext>
                </a:extLst>
              </a:tr>
              <a:tr h="479442">
                <a:tc>
                  <a:txBody>
                    <a:bodyPr/>
                    <a:lstStyle/>
                    <a:p>
                      <a:pPr marL="0" lvl="0" indent="0" algn="l" rtl="0">
                        <a:spcBef>
                          <a:spcPts val="0"/>
                        </a:spcBef>
                        <a:spcAft>
                          <a:spcPts val="0"/>
                        </a:spcAft>
                        <a:buNone/>
                      </a:pPr>
                      <a:r>
                        <a:rPr lang="en" sz="1200"/>
                        <a:t>Code complexity </a:t>
                      </a:r>
                      <a:endParaRPr sz="1200"/>
                    </a:p>
                  </a:txBody>
                  <a:tcPr marL="84645" marR="84645" marT="84645" marB="84645"/>
                </a:tc>
                <a:tc>
                  <a:txBody>
                    <a:bodyPr/>
                    <a:lstStyle/>
                    <a:p>
                      <a:pPr marL="0" lvl="0" indent="0" algn="l" rtl="0">
                        <a:spcBef>
                          <a:spcPts val="0"/>
                        </a:spcBef>
                        <a:spcAft>
                          <a:spcPts val="0"/>
                        </a:spcAft>
                        <a:buNone/>
                      </a:pPr>
                      <a:r>
                        <a:rPr lang="en" sz="1200" dirty="0"/>
                        <a:t>Compute changes to code complexity metrics, e.g., cumulative size or cyclomatic complexity, over time.</a:t>
                      </a:r>
                      <a:endParaRPr sz="1200" dirty="0"/>
                    </a:p>
                  </a:txBody>
                  <a:tcPr marL="84645" marR="84645" marT="84645" marB="84645"/>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pattern: </a:t>
            </a:r>
            <a:r>
              <a:rPr lang="en">
                <a:solidFill>
                  <a:srgbClr val="980000"/>
                </a:solidFill>
              </a:rPr>
              <a:t>Domain champion</a:t>
            </a:r>
            <a:endParaRPr>
              <a:solidFill>
                <a:srgbClr val="980000"/>
              </a:solidFill>
            </a:endParaRPr>
          </a:p>
        </p:txBody>
      </p:sp>
      <p:sp>
        <p:nvSpPr>
          <p:cNvPr id="175" name="Google Shape;175;p24"/>
          <p:cNvSpPr txBox="1">
            <a:spLocks noGrp="1"/>
          </p:cNvSpPr>
          <p:nvPr>
            <p:ph type="body" idx="1"/>
          </p:nvPr>
        </p:nvSpPr>
        <p:spPr>
          <a:xfrm>
            <a:off x="5298486" y="1146961"/>
            <a:ext cx="6439923" cy="492671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 They know nearly everything there is to know about their domain: every class, every method, every algorithm and pattern. ”</a:t>
            </a:r>
            <a:endParaRPr>
              <a:solidFill>
                <a:srgbClr val="000000"/>
              </a:solidFill>
            </a:endParaRPr>
          </a:p>
          <a:p>
            <a:pPr marL="0" indent="0">
              <a:spcBef>
                <a:spcPts val="1333"/>
              </a:spcBef>
              <a:spcAft>
                <a:spcPts val="0"/>
              </a:spcAft>
              <a:buNone/>
            </a:pPr>
            <a:endParaRPr/>
          </a:p>
          <a:p>
            <a:pPr marL="0" indent="0">
              <a:spcBef>
                <a:spcPts val="1333"/>
              </a:spcBef>
              <a:spcAft>
                <a:spcPts val="0"/>
              </a:spcAft>
              <a:buNone/>
            </a:pPr>
            <a:r>
              <a:rPr lang="en"/>
              <a:t>Why do we care?</a:t>
            </a:r>
            <a:endParaRPr/>
          </a:p>
          <a:p>
            <a:pPr marL="609448" indent="-457086">
              <a:lnSpc>
                <a:spcPct val="100000"/>
              </a:lnSpc>
              <a:spcBef>
                <a:spcPts val="1333"/>
              </a:spcBef>
              <a:spcAft>
                <a:spcPts val="0"/>
              </a:spcAft>
              <a:buSzPts val="1800"/>
              <a:buChar char="➢"/>
            </a:pPr>
            <a:r>
              <a:rPr lang="en"/>
              <a:t>Can lead to great productivity</a:t>
            </a:r>
            <a:endParaRPr/>
          </a:p>
          <a:p>
            <a:pPr marL="609448" indent="-457086">
              <a:lnSpc>
                <a:spcPct val="100000"/>
              </a:lnSpc>
              <a:spcBef>
                <a:spcPts val="0"/>
              </a:spcBef>
              <a:spcAft>
                <a:spcPts val="0"/>
              </a:spcAft>
              <a:buSzPts val="1800"/>
              <a:buChar char="➢"/>
            </a:pPr>
            <a:r>
              <a:rPr lang="en"/>
              <a:t>Code quality implications</a:t>
            </a:r>
            <a:endParaRPr/>
          </a:p>
          <a:p>
            <a:pPr marL="609448" indent="-457086">
              <a:lnSpc>
                <a:spcPct val="100000"/>
              </a:lnSpc>
              <a:spcBef>
                <a:spcPts val="0"/>
              </a:spcBef>
              <a:spcAft>
                <a:spcPts val="0"/>
              </a:spcAft>
              <a:buSzPts val="1800"/>
              <a:buChar char="➢"/>
            </a:pPr>
            <a:r>
              <a:rPr lang="en"/>
              <a:t>Turnover effects on code -- what happens to the domain when the domain champion leaves?</a:t>
            </a:r>
            <a:endParaRPr/>
          </a:p>
          <a:p>
            <a:pPr marL="0" indent="0">
              <a:spcBef>
                <a:spcPts val="1333"/>
              </a:spcBef>
              <a:spcAft>
                <a:spcPts val="0"/>
              </a:spcAft>
              <a:buNone/>
            </a:pPr>
            <a:r>
              <a:rPr lang="en"/>
              <a:t>		</a:t>
            </a:r>
            <a:endParaRPr/>
          </a:p>
          <a:p>
            <a:pPr marL="0" indent="0">
              <a:spcBef>
                <a:spcPts val="1333"/>
              </a:spcBef>
              <a:spcAft>
                <a:spcPts val="0"/>
              </a:spcAft>
              <a:buNone/>
            </a:pPr>
            <a:endParaRPr/>
          </a:p>
        </p:txBody>
      </p:sp>
      <p:pic>
        <p:nvPicPr>
          <p:cNvPr id="176" name="Google Shape;176;p24"/>
          <p:cNvPicPr preferRelativeResize="0"/>
          <p:nvPr/>
        </p:nvPicPr>
        <p:blipFill>
          <a:blip r:embed="rId3">
            <a:alphaModFix/>
          </a:blip>
          <a:stretch>
            <a:fillRect/>
          </a:stretch>
        </p:blipFill>
        <p:spPr>
          <a:xfrm>
            <a:off x="162590" y="1146962"/>
            <a:ext cx="4111428" cy="51863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7" name="Google Shape;177;p24"/>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Domain champion pattern</a:t>
            </a:r>
            <a:r>
              <a:rPr lang="en"/>
              <a:t>: How do we detect it?</a:t>
            </a:r>
            <a:endParaRPr/>
          </a:p>
        </p:txBody>
      </p:sp>
      <p:sp>
        <p:nvSpPr>
          <p:cNvPr id="183" name="Google Shape;183;p25"/>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grpSp>
        <p:nvGrpSpPr>
          <p:cNvPr id="184" name="Google Shape;184;p25"/>
          <p:cNvGrpSpPr/>
          <p:nvPr/>
        </p:nvGrpSpPr>
        <p:grpSpPr>
          <a:xfrm>
            <a:off x="934350" y="1945051"/>
            <a:ext cx="7812699" cy="4356651"/>
            <a:chOff x="-573580" y="876323"/>
            <a:chExt cx="5861051" cy="3268340"/>
          </a:xfrm>
        </p:grpSpPr>
        <p:pic>
          <p:nvPicPr>
            <p:cNvPr id="185" name="Google Shape;185;p25"/>
            <p:cNvPicPr preferRelativeResize="0"/>
            <p:nvPr/>
          </p:nvPicPr>
          <p:blipFill>
            <a:blip r:embed="rId3">
              <a:alphaModFix/>
            </a:blip>
            <a:stretch>
              <a:fillRect/>
            </a:stretch>
          </p:blipFill>
          <p:spPr>
            <a:xfrm>
              <a:off x="-573580" y="1130548"/>
              <a:ext cx="5374181" cy="2673299"/>
            </a:xfrm>
            <a:prstGeom prst="rect">
              <a:avLst/>
            </a:prstGeom>
            <a:noFill/>
            <a:ln>
              <a:noFill/>
            </a:ln>
          </p:spPr>
        </p:pic>
        <p:sp>
          <p:nvSpPr>
            <p:cNvPr id="186" name="Google Shape;186;p25"/>
            <p:cNvSpPr txBox="1"/>
            <p:nvPr/>
          </p:nvSpPr>
          <p:spPr>
            <a:xfrm>
              <a:off x="1713900" y="3752225"/>
              <a:ext cx="24417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Developers</a:t>
              </a:r>
              <a:endParaRPr/>
            </a:p>
          </p:txBody>
        </p:sp>
        <p:sp>
          <p:nvSpPr>
            <p:cNvPr id="187" name="Google Shape;187;p25"/>
            <p:cNvSpPr txBox="1"/>
            <p:nvPr/>
          </p:nvSpPr>
          <p:spPr>
            <a:xfrm>
              <a:off x="3198450" y="876323"/>
              <a:ext cx="1481100" cy="392439"/>
            </a:xfrm>
            <a:prstGeom prst="rect">
              <a:avLst/>
            </a:prstGeom>
            <a:solidFill>
              <a:srgbClr val="D9EAD3">
                <a:alpha val="51959"/>
              </a:srgbClr>
            </a:solidFill>
            <a:ln w="9525" cap="flat" cmpd="sng">
              <a:solidFill>
                <a:srgbClr val="93C47D"/>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February, 2021</a:t>
              </a:r>
              <a:endParaRPr/>
            </a:p>
          </p:txBody>
        </p:sp>
        <p:sp>
          <p:nvSpPr>
            <p:cNvPr id="188" name="Google Shape;188;p25"/>
            <p:cNvSpPr txBox="1"/>
            <p:nvPr/>
          </p:nvSpPr>
          <p:spPr>
            <a:xfrm rot="16200000">
              <a:off x="344025" y="2331144"/>
              <a:ext cx="19491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Files</a:t>
              </a:r>
              <a:endParaRPr/>
            </a:p>
          </p:txBody>
        </p:sp>
        <p:sp>
          <p:nvSpPr>
            <p:cNvPr id="189" name="Google Shape;189;p25"/>
            <p:cNvSpPr txBox="1"/>
            <p:nvPr/>
          </p:nvSpPr>
          <p:spPr>
            <a:xfrm rot="16200000">
              <a:off x="4012800" y="2167079"/>
              <a:ext cx="1949100" cy="600242"/>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Lines of Code Changed (LOCC)</a:t>
              </a:r>
              <a:endParaRPr/>
            </a:p>
          </p:txBody>
        </p:sp>
      </p:grpSp>
      <p:sp>
        <p:nvSpPr>
          <p:cNvPr id="190" name="Google Shape;190;p25"/>
          <p:cNvSpPr/>
          <p:nvPr/>
        </p:nvSpPr>
        <p:spPr>
          <a:xfrm>
            <a:off x="201480" y="2389737"/>
            <a:ext cx="2618918" cy="1597184"/>
          </a:xfrm>
          <a:prstGeom prst="wedgeRoundRectCallout">
            <a:avLst>
              <a:gd name="adj1" fmla="val 65941"/>
              <a:gd name="adj2" fmla="val 4825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also consider other notions of “domain”, e.g., class, package, module, etc.</a:t>
            </a:r>
            <a:endParaRPr/>
          </a:p>
        </p:txBody>
      </p:sp>
      <p:sp>
        <p:nvSpPr>
          <p:cNvPr id="191" name="Google Shape;191;p25"/>
          <p:cNvSpPr/>
          <p:nvPr/>
        </p:nvSpPr>
        <p:spPr>
          <a:xfrm>
            <a:off x="9296644" y="3211323"/>
            <a:ext cx="2618918" cy="1597184"/>
          </a:xfrm>
          <a:prstGeom prst="wedgeRoundRectCallout">
            <a:avLst>
              <a:gd name="adj1" fmla="val -73471"/>
              <a:gd name="adj2" fmla="val 11177"/>
              <a:gd name="adj3" fmla="val 0"/>
            </a:avLst>
          </a:prstGeom>
          <a:solidFill>
            <a:srgbClr val="FCE5CD"/>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consider different “change” metrics, more on that later.</a:t>
            </a:r>
            <a:endParaRPr/>
          </a:p>
        </p:txBody>
      </p:sp>
      <p:sp>
        <p:nvSpPr>
          <p:cNvPr id="192" name="Google Shape;192;p25"/>
          <p:cNvSpPr/>
          <p:nvPr/>
        </p:nvSpPr>
        <p:spPr>
          <a:xfrm>
            <a:off x="9119491" y="1707782"/>
            <a:ext cx="2047467" cy="1200087"/>
          </a:xfrm>
          <a:prstGeom prst="wedgeRoundRectCallout">
            <a:avLst>
              <a:gd name="adj1" fmla="val -106729"/>
              <a:gd name="adj2" fmla="val -3968"/>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be computed over any specific period.</a:t>
            </a:r>
            <a:endParaRPr/>
          </a:p>
        </p:txBody>
      </p:sp>
      <p:sp>
        <p:nvSpPr>
          <p:cNvPr id="193" name="Google Shape;193;p25"/>
          <p:cNvSpPr/>
          <p:nvPr/>
        </p:nvSpPr>
        <p:spPr>
          <a:xfrm>
            <a:off x="8270445" y="5111962"/>
            <a:ext cx="2047467" cy="1200087"/>
          </a:xfrm>
          <a:prstGeom prst="wedgeRoundRectCallout">
            <a:avLst>
              <a:gd name="adj1" fmla="val -98294"/>
              <a:gd name="adj2" fmla="val 385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Individual developers or subteams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solidFill>
                  <a:srgbClr val="980000"/>
                </a:solidFill>
              </a:rPr>
              <a:t>Domain Champion Pattern</a:t>
            </a:r>
            <a:r>
              <a:rPr lang="en"/>
              <a:t>: What, if anything, should we do?</a:t>
            </a:r>
            <a:endParaRPr>
              <a:solidFill>
                <a:srgbClr val="980000"/>
              </a:solidFill>
            </a:endParaRPr>
          </a:p>
        </p:txBody>
      </p:sp>
      <p:sp>
        <p:nvSpPr>
          <p:cNvPr id="199" name="Google Shape;199;p26"/>
          <p:cNvSpPr txBox="1">
            <a:spLocks noGrp="1"/>
          </p:cNvSpPr>
          <p:nvPr>
            <p:ph type="body" idx="1"/>
          </p:nvPr>
        </p:nvSpPr>
        <p:spPr>
          <a:xfrm>
            <a:off x="367171" y="1598244"/>
            <a:ext cx="7255710" cy="3942973"/>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31692">
              <a:spcBef>
                <a:spcPts val="1333"/>
              </a:spcBef>
              <a:spcAft>
                <a:spcPts val="0"/>
              </a:spcAft>
              <a:buClr>
                <a:srgbClr val="38761D"/>
              </a:buClr>
              <a:buSzPts val="1500"/>
              <a:buChar char="+"/>
            </a:pPr>
            <a:r>
              <a:rPr lang="en" sz="2266">
                <a:solidFill>
                  <a:srgbClr val="38761D"/>
                </a:solidFill>
              </a:rPr>
              <a:t>Highly productive pattern in the short term.</a:t>
            </a:r>
            <a:endParaRPr sz="2266">
              <a:solidFill>
                <a:srgbClr val="38761D"/>
              </a:solidFill>
            </a:endParaRPr>
          </a:p>
          <a:p>
            <a:pPr marL="609448" indent="-431692">
              <a:spcBef>
                <a:spcPts val="1333"/>
              </a:spcBef>
              <a:spcAft>
                <a:spcPts val="0"/>
              </a:spcAft>
              <a:buClr>
                <a:srgbClr val="FF0000"/>
              </a:buClr>
              <a:buSzPts val="1500"/>
              <a:buChar char="-"/>
            </a:pPr>
            <a:r>
              <a:rPr lang="en" sz="2266">
                <a:solidFill>
                  <a:srgbClr val="FF0000"/>
                </a:solidFill>
              </a:rPr>
              <a:t>There’s usually very little actionable feedback that others can provide in code reviews.</a:t>
            </a:r>
            <a:endParaRPr sz="2266">
              <a:solidFill>
                <a:srgbClr val="FF0000"/>
              </a:solidFill>
            </a:endParaRPr>
          </a:p>
          <a:p>
            <a:pPr marL="609448" indent="-431692">
              <a:spcBef>
                <a:spcPts val="1333"/>
              </a:spcBef>
              <a:spcAft>
                <a:spcPts val="0"/>
              </a:spcAft>
              <a:buClr>
                <a:srgbClr val="FF0000"/>
              </a:buClr>
              <a:buSzPts val="1500"/>
              <a:buChar char="-"/>
            </a:pPr>
            <a:r>
              <a:rPr lang="en" sz="2266">
                <a:solidFill>
                  <a:srgbClr val="FF0000"/>
                </a:solidFill>
              </a:rPr>
              <a:t>Potentially not sustainable → can lead to stagnation.</a:t>
            </a:r>
            <a:endParaRPr sz="2266">
              <a:solidFill>
                <a:srgbClr val="FF0000"/>
              </a:solidFill>
            </a:endParaRPr>
          </a:p>
          <a:p>
            <a:pPr marL="0" indent="0">
              <a:spcBef>
                <a:spcPts val="1333"/>
              </a:spcBef>
              <a:spcAft>
                <a:spcPts val="0"/>
              </a:spcAft>
              <a:buNone/>
            </a:pPr>
            <a:r>
              <a:rPr lang="en" sz="3333" b="1"/>
              <a:t>☺</a:t>
            </a:r>
            <a:r>
              <a:rPr lang="en" sz="2266" b="1">
                <a:solidFill>
                  <a:srgbClr val="000000"/>
                </a:solidFill>
              </a:rPr>
              <a:t>Possible actions:</a:t>
            </a:r>
            <a:r>
              <a:rPr lang="en" sz="2266">
                <a:solidFill>
                  <a:srgbClr val="000000"/>
                </a:solidFill>
              </a:rPr>
              <a:t> </a:t>
            </a:r>
            <a:endParaRPr sz="2266">
              <a:solidFill>
                <a:srgbClr val="000000"/>
              </a:solidFill>
            </a:endParaRPr>
          </a:p>
          <a:p>
            <a:pPr marL="609448" indent="-440157">
              <a:lnSpc>
                <a:spcPct val="100000"/>
              </a:lnSpc>
              <a:spcBef>
                <a:spcPts val="1333"/>
              </a:spcBef>
              <a:spcAft>
                <a:spcPts val="0"/>
              </a:spcAft>
              <a:buClr>
                <a:srgbClr val="000000"/>
              </a:buClr>
              <a:buSzPts val="1600"/>
              <a:buChar char="●"/>
            </a:pPr>
            <a:r>
              <a:rPr lang="en" sz="2133">
                <a:solidFill>
                  <a:srgbClr val="000000"/>
                </a:solidFill>
              </a:rPr>
              <a:t>Assign the DC tickets for other areas of the code. </a:t>
            </a:r>
            <a:endParaRPr sz="2133">
              <a:solidFill>
                <a:srgbClr val="000000"/>
              </a:solidFill>
            </a:endParaRPr>
          </a:p>
          <a:p>
            <a:pPr marL="609448" indent="-457086">
              <a:lnSpc>
                <a:spcPct val="100000"/>
              </a:lnSpc>
              <a:spcBef>
                <a:spcPts val="0"/>
              </a:spcBef>
              <a:spcAft>
                <a:spcPts val="0"/>
              </a:spcAft>
              <a:buSzPts val="1800"/>
              <a:buChar char="●"/>
            </a:pPr>
            <a:r>
              <a:rPr lang="en" sz="2133">
                <a:solidFill>
                  <a:srgbClr val="000000"/>
                </a:solidFill>
              </a:rPr>
              <a:t>Make an effort to involve others (e.g., new developers) in work in that domain.</a:t>
            </a:r>
            <a:r>
              <a:rPr lang="en" sz="2133"/>
              <a:t>	</a:t>
            </a:r>
            <a:r>
              <a:rPr lang="en" sz="1466"/>
              <a:t>	</a:t>
            </a:r>
            <a:endParaRPr sz="1466"/>
          </a:p>
          <a:p>
            <a:pPr marL="0" indent="0">
              <a:spcBef>
                <a:spcPts val="1333"/>
              </a:spcBef>
              <a:spcAft>
                <a:spcPts val="1333"/>
              </a:spcAft>
              <a:buNone/>
            </a:pPr>
            <a:endParaRPr/>
          </a:p>
        </p:txBody>
      </p:sp>
      <p:grpSp>
        <p:nvGrpSpPr>
          <p:cNvPr id="200" name="Google Shape;200;p26"/>
          <p:cNvGrpSpPr/>
          <p:nvPr/>
        </p:nvGrpSpPr>
        <p:grpSpPr>
          <a:xfrm>
            <a:off x="7622814" y="2643571"/>
            <a:ext cx="4566011" cy="3329594"/>
            <a:chOff x="269900" y="1429400"/>
            <a:chExt cx="3425400" cy="2497846"/>
          </a:xfrm>
        </p:grpSpPr>
        <p:sp>
          <p:nvSpPr>
            <p:cNvPr id="201" name="Google Shape;201;p26"/>
            <p:cNvSpPr/>
            <p:nvPr/>
          </p:nvSpPr>
          <p:spPr>
            <a:xfrm>
              <a:off x="269900" y="1429400"/>
              <a:ext cx="3425400" cy="2497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nvGrpSpPr>
            <p:cNvPr id="202" name="Google Shape;202;p26"/>
            <p:cNvGrpSpPr/>
            <p:nvPr/>
          </p:nvGrpSpPr>
          <p:grpSpPr>
            <a:xfrm>
              <a:off x="387250" y="1680200"/>
              <a:ext cx="3308000" cy="2247046"/>
              <a:chOff x="5029450" y="611975"/>
              <a:chExt cx="3308000" cy="2247046"/>
            </a:xfrm>
          </p:grpSpPr>
          <p:pic>
            <p:nvPicPr>
              <p:cNvPr id="203" name="Google Shape;203;p26"/>
              <p:cNvPicPr preferRelativeResize="0"/>
              <p:nvPr/>
            </p:nvPicPr>
            <p:blipFill rotWithShape="1">
              <a:blip r:embed="rId3">
                <a:alphaModFix/>
              </a:blip>
              <a:srcRect t="6715" b="18000"/>
              <a:stretch/>
            </p:blipFill>
            <p:spPr>
              <a:xfrm>
                <a:off x="5029450" y="880900"/>
                <a:ext cx="3221625" cy="1693175"/>
              </a:xfrm>
              <a:prstGeom prst="rect">
                <a:avLst/>
              </a:prstGeom>
              <a:noFill/>
              <a:ln>
                <a:noFill/>
              </a:ln>
            </p:spPr>
          </p:pic>
          <p:sp>
            <p:nvSpPr>
              <p:cNvPr id="204" name="Google Shape;204;p26"/>
              <p:cNvSpPr txBox="1"/>
              <p:nvPr/>
            </p:nvSpPr>
            <p:spPr>
              <a:xfrm>
                <a:off x="6184675" y="2489672"/>
                <a:ext cx="10260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Projects</a:t>
                </a:r>
                <a:endParaRPr sz="1600"/>
              </a:p>
            </p:txBody>
          </p:sp>
          <p:sp>
            <p:nvSpPr>
              <p:cNvPr id="205" name="Google Shape;205;p26"/>
              <p:cNvSpPr txBox="1"/>
              <p:nvPr/>
            </p:nvSpPr>
            <p:spPr>
              <a:xfrm>
                <a:off x="5260650" y="611975"/>
                <a:ext cx="30768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latin typeface="Arial Narrow"/>
                    <a:ea typeface="Arial Narrow"/>
                    <a:cs typeface="Arial Narrow"/>
                    <a:sym typeface="Arial Narrow"/>
                  </a:rPr>
                  <a:t>Proportion of commits by the most active developer</a:t>
                </a:r>
                <a:endParaRPr sz="1600">
                  <a:latin typeface="Arial Narrow"/>
                  <a:ea typeface="Arial Narrow"/>
                  <a:cs typeface="Arial Narrow"/>
                  <a:sym typeface="Arial Narrow"/>
                </a:endParaRPr>
              </a:p>
            </p:txBody>
          </p:sp>
        </p:grpSp>
      </p:grpSp>
      <p:sp>
        <p:nvSpPr>
          <p:cNvPr id="206" name="Google Shape;206;p26"/>
          <p:cNvSpPr txBox="1"/>
          <p:nvPr/>
        </p:nvSpPr>
        <p:spPr>
          <a:xfrm>
            <a:off x="7622814" y="2541998"/>
            <a:ext cx="4566011" cy="492337"/>
          </a:xfrm>
          <a:prstGeom prst="rect">
            <a:avLst/>
          </a:prstGeom>
          <a:solidFill>
            <a:srgbClr val="F7F7F7"/>
          </a:solid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sz="1600" b="1"/>
              <a:t>One possible extension: Project Champion</a:t>
            </a:r>
            <a:endParaRPr sz="1600" b="1"/>
          </a:p>
        </p:txBody>
      </p:sp>
      <p:sp>
        <p:nvSpPr>
          <p:cNvPr id="207" name="Google Shape;207;p26"/>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Another example pattern: </a:t>
            </a:r>
            <a:r>
              <a:rPr lang="en">
                <a:solidFill>
                  <a:srgbClr val="980000"/>
                </a:solidFill>
              </a:rPr>
              <a:t>Unusually high churn</a:t>
            </a:r>
            <a:endParaRPr>
              <a:solidFill>
                <a:srgbClr val="980000"/>
              </a:solidFill>
            </a:endParaRPr>
          </a:p>
        </p:txBody>
      </p:sp>
      <p:sp>
        <p:nvSpPr>
          <p:cNvPr id="213" name="Google Shape;213;p27"/>
          <p:cNvSpPr txBox="1">
            <a:spLocks noGrp="1"/>
          </p:cNvSpPr>
          <p:nvPr>
            <p:ph type="body" idx="1"/>
          </p:nvPr>
        </p:nvSpPr>
        <p:spPr>
          <a:xfrm>
            <a:off x="4898790" y="1783508"/>
            <a:ext cx="6924615" cy="437248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dirty="0"/>
              <a:t>What files (components) have unusually large or frequent </a:t>
            </a:r>
            <a:r>
              <a:rPr lang="en-US" dirty="0"/>
              <a:t>changes? How many developers are involved?</a:t>
            </a:r>
          </a:p>
          <a:p>
            <a:pPr marL="609448" indent="-431692">
              <a:lnSpc>
                <a:spcPct val="100000"/>
              </a:lnSpc>
              <a:spcBef>
                <a:spcPts val="1333"/>
              </a:spcBef>
              <a:spcAft>
                <a:spcPts val="0"/>
              </a:spcAft>
              <a:buClr>
                <a:srgbClr val="38761D"/>
              </a:buClr>
              <a:buSzPts val="1500"/>
              <a:buChar char="+"/>
            </a:pPr>
            <a:r>
              <a:rPr lang="en-US" sz="2266" dirty="0">
                <a:solidFill>
                  <a:srgbClr val="38761D"/>
                </a:solidFill>
              </a:rPr>
              <a:t>could be a sign of normal productive development</a:t>
            </a:r>
          </a:p>
          <a:p>
            <a:pPr marL="609448" indent="-431692">
              <a:lnSpc>
                <a:spcPct val="100000"/>
              </a:lnSpc>
              <a:spcBef>
                <a:spcPts val="0"/>
              </a:spcBef>
              <a:spcAft>
                <a:spcPts val="0"/>
              </a:spcAft>
              <a:buClr>
                <a:srgbClr val="FF0000"/>
              </a:buClr>
              <a:buSzPts val="1500"/>
              <a:buChar char="-"/>
            </a:pPr>
            <a:r>
              <a:rPr lang="en" sz="2266" dirty="0">
                <a:solidFill>
                  <a:srgbClr val="FF0000"/>
                </a:solidFill>
              </a:rPr>
              <a:t>may indicate need for more developer resources</a:t>
            </a:r>
            <a:endParaRPr sz="2266" dirty="0">
              <a:solidFill>
                <a:srgbClr val="FF0000"/>
              </a:solidFill>
            </a:endParaRPr>
          </a:p>
          <a:p>
            <a:pPr marL="609448" indent="-431692">
              <a:lnSpc>
                <a:spcPct val="100000"/>
              </a:lnSpc>
              <a:spcBef>
                <a:spcPts val="0"/>
              </a:spcBef>
              <a:spcAft>
                <a:spcPts val="0"/>
              </a:spcAft>
              <a:buClr>
                <a:srgbClr val="FF0000"/>
              </a:buClr>
              <a:buSzPts val="1500"/>
              <a:buChar char="-"/>
            </a:pPr>
            <a:r>
              <a:rPr lang="en" sz="2266" dirty="0">
                <a:solidFill>
                  <a:srgbClr val="FF0000"/>
                </a:solidFill>
              </a:rPr>
              <a:t>high conflict potential</a:t>
            </a:r>
            <a:endParaRPr sz="2266" dirty="0">
              <a:solidFill>
                <a:srgbClr val="FF0000"/>
              </a:solidFill>
            </a:endParaRPr>
          </a:p>
          <a:p>
            <a:pPr marL="609448" indent="0">
              <a:spcBef>
                <a:spcPts val="0"/>
              </a:spcBef>
              <a:spcAft>
                <a:spcPts val="0"/>
              </a:spcAft>
              <a:buNone/>
            </a:pPr>
            <a:endParaRPr sz="2266" dirty="0">
              <a:solidFill>
                <a:srgbClr val="FF0000"/>
              </a:solidFill>
            </a:endParaRPr>
          </a:p>
          <a:p>
            <a:pPr marL="0" indent="0">
              <a:spcBef>
                <a:spcPts val="1333"/>
              </a:spcBef>
              <a:spcAft>
                <a:spcPts val="0"/>
              </a:spcAft>
              <a:buNone/>
            </a:pPr>
            <a:endParaRPr dirty="0"/>
          </a:p>
        </p:txBody>
      </p:sp>
      <p:pic>
        <p:nvPicPr>
          <p:cNvPr id="214" name="Google Shape;214;p27"/>
          <p:cNvPicPr preferRelativeResize="0"/>
          <p:nvPr/>
        </p:nvPicPr>
        <p:blipFill>
          <a:blip r:embed="rId3">
            <a:alphaModFix/>
          </a:blip>
          <a:stretch>
            <a:fillRect/>
          </a:stretch>
        </p:blipFill>
        <p:spPr>
          <a:xfrm>
            <a:off x="203147" y="1040269"/>
            <a:ext cx="4048028" cy="512438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27"/>
          <p:cNvPicPr preferRelativeResize="0"/>
          <p:nvPr/>
        </p:nvPicPr>
        <p:blipFill>
          <a:blip r:embed="rId4">
            <a:alphaModFix/>
          </a:blip>
          <a:stretch>
            <a:fillRect/>
          </a:stretch>
        </p:blipFill>
        <p:spPr>
          <a:xfrm>
            <a:off x="3525679" y="6190281"/>
            <a:ext cx="1056457" cy="434920"/>
          </a:xfrm>
          <a:prstGeom prst="rect">
            <a:avLst/>
          </a:prstGeom>
          <a:noFill/>
          <a:ln>
            <a:noFill/>
          </a:ln>
        </p:spPr>
      </p:pic>
      <p:sp>
        <p:nvSpPr>
          <p:cNvPr id="2" name="TextBox 1">
            <a:extLst>
              <a:ext uri="{FF2B5EF4-FFF2-40B4-BE49-F238E27FC236}">
                <a16:creationId xmlns:a16="http://schemas.microsoft.com/office/drawing/2014/main" id="{FF7B4508-D02B-9F05-C285-9B807DA32C22}"/>
              </a:ext>
            </a:extLst>
          </p:cNvPr>
          <p:cNvSpPr txBox="1"/>
          <p:nvPr/>
        </p:nvSpPr>
        <p:spPr>
          <a:xfrm>
            <a:off x="4792080" y="1018276"/>
            <a:ext cx="7108929" cy="406265"/>
          </a:xfrm>
          <a:prstGeom prst="rect">
            <a:avLst/>
          </a:prstGeom>
          <a:noFill/>
        </p:spPr>
        <p:txBody>
          <a:bodyPr wrap="square" lIns="118872" tIns="91440" rIns="118872" bIns="91440" rtlCol="0" anchor="ctr" anchorCtr="0">
            <a:spAutoFit/>
          </a:bodyPr>
          <a:lstStyle/>
          <a:p>
            <a:pPr>
              <a:lnSpc>
                <a:spcPct val="90000"/>
              </a:lnSpc>
            </a:pPr>
            <a:r>
              <a:rPr lang="en-US" sz="1600" dirty="0">
                <a:solidFill>
                  <a:schemeClr val="accent6">
                    <a:lumMod val="75000"/>
                  </a:schemeClr>
                </a:solidFill>
              </a:rPr>
              <a:t>(Code churn: code that is rewritten or deleted shortly after being written)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solidFill>
                  <a:srgbClr val="980000"/>
                </a:solidFill>
              </a:rPr>
              <a:t>Unusually high churn pattern: </a:t>
            </a:r>
            <a:r>
              <a:rPr lang="en" dirty="0"/>
              <a:t>How do we detect it?</a:t>
            </a:r>
            <a:endParaRPr dirty="0"/>
          </a:p>
        </p:txBody>
      </p:sp>
      <p:sp>
        <p:nvSpPr>
          <p:cNvPr id="221" name="Google Shape;221;p28"/>
          <p:cNvSpPr txBox="1">
            <a:spLocks noGrp="1"/>
          </p:cNvSpPr>
          <p:nvPr>
            <p:ph type="body" idx="1"/>
          </p:nvPr>
        </p:nvSpPr>
        <p:spPr>
          <a:xfrm>
            <a:off x="365771" y="1326414"/>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Decide on the </a:t>
            </a:r>
            <a:r>
              <a:rPr lang="en" b="1" i="1" dirty="0">
                <a:solidFill>
                  <a:schemeClr val="dk2"/>
                </a:solidFill>
              </a:rPr>
              <a:t>granularity</a:t>
            </a:r>
            <a:r>
              <a:rPr lang="en" dirty="0"/>
              <a:t>. Some possibilities: modules, classes, files, functions.</a:t>
            </a:r>
            <a:endParaRPr dirty="0"/>
          </a:p>
          <a:p>
            <a:pPr marL="609448" indent="-457086">
              <a:spcBef>
                <a:spcPts val="1333"/>
              </a:spcBef>
              <a:spcAft>
                <a:spcPts val="0"/>
              </a:spcAft>
              <a:buSzPts val="1800"/>
              <a:buChar char="➢"/>
            </a:pPr>
            <a:r>
              <a:rPr lang="en" dirty="0"/>
              <a:t>Define the </a:t>
            </a:r>
            <a:r>
              <a:rPr lang="en" b="1" i="1" dirty="0">
                <a:solidFill>
                  <a:schemeClr val="dk2"/>
                </a:solidFill>
              </a:rPr>
              <a:t>actors</a:t>
            </a:r>
            <a:r>
              <a:rPr lang="en" dirty="0"/>
              <a:t> -- groups of people (e.g., sub-teams), individual developers; doesn’t have to be people, it can also be milestones or other project entities.</a:t>
            </a:r>
            <a:endParaRPr dirty="0"/>
          </a:p>
          <a:p>
            <a:pPr marL="609448" indent="-457086">
              <a:spcBef>
                <a:spcPts val="1333"/>
              </a:spcBef>
              <a:spcAft>
                <a:spcPts val="0"/>
              </a:spcAft>
              <a:buSzPts val="1800"/>
              <a:buChar char="➢"/>
            </a:pPr>
            <a:r>
              <a:rPr lang="en" dirty="0"/>
              <a:t>Choose the </a:t>
            </a:r>
            <a:r>
              <a:rPr lang="en" b="1" i="1" dirty="0">
                <a:solidFill>
                  <a:schemeClr val="dk2"/>
                </a:solidFill>
              </a:rPr>
              <a:t>time period</a:t>
            </a:r>
            <a:r>
              <a:rPr lang="en" i="1" dirty="0"/>
              <a:t>.</a:t>
            </a:r>
            <a:endParaRPr i="1" dirty="0"/>
          </a:p>
          <a:p>
            <a:pPr marL="609448" indent="-457086">
              <a:spcBef>
                <a:spcPts val="1333"/>
              </a:spcBef>
              <a:spcAft>
                <a:spcPts val="0"/>
              </a:spcAft>
              <a:buSzPts val="1800"/>
              <a:buChar char="➢"/>
            </a:pPr>
            <a:r>
              <a:rPr lang="en" dirty="0"/>
              <a:t>Choose the </a:t>
            </a:r>
            <a:r>
              <a:rPr lang="en" b="1" i="1" dirty="0">
                <a:solidFill>
                  <a:schemeClr val="dk2"/>
                </a:solidFill>
              </a:rPr>
              <a:t>churn</a:t>
            </a:r>
            <a:r>
              <a:rPr lang="en" i="1" dirty="0"/>
              <a:t> </a:t>
            </a:r>
            <a:r>
              <a:rPr lang="en" dirty="0"/>
              <a:t>metric. Some examples: lines of code, cos (and other) difference between code versions, number of PRs, commits, number of files.</a:t>
            </a:r>
            <a:endParaRPr dirty="0"/>
          </a:p>
        </p:txBody>
      </p:sp>
      <p:grpSp>
        <p:nvGrpSpPr>
          <p:cNvPr id="222" name="Google Shape;222;p28"/>
          <p:cNvGrpSpPr/>
          <p:nvPr/>
        </p:nvGrpSpPr>
        <p:grpSpPr>
          <a:xfrm>
            <a:off x="6754473" y="1448617"/>
            <a:ext cx="5478973" cy="4151836"/>
            <a:chOff x="5067175" y="1086075"/>
            <a:chExt cx="4110300" cy="3114688"/>
          </a:xfrm>
        </p:grpSpPr>
        <p:pic>
          <p:nvPicPr>
            <p:cNvPr id="223" name="Google Shape;223;p28"/>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24" name="Google Shape;224;p28"/>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25" name="Google Shape;225;p28"/>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26" name="Google Shape;226;p28"/>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0"/>
            <a:ext cx="11369809" cy="4495875"/>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p>
          <a:p>
            <a:pPr>
              <a:spcBef>
                <a:spcPts val="400"/>
              </a:spcBef>
            </a:pPr>
            <a:r>
              <a:rPr lang="en-US" sz="1400" dirty="0"/>
              <a:t>This work was performed in part at University of Oregon through a subcontract with Argonne National Laboratory.</a:t>
            </a:r>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25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What to do?</a:t>
            </a:r>
            <a:endParaRPr/>
          </a:p>
        </p:txBody>
      </p:sp>
      <p:sp>
        <p:nvSpPr>
          <p:cNvPr id="232" name="Google Shape;232;p29"/>
          <p:cNvSpPr txBox="1">
            <a:spLocks noGrp="1"/>
          </p:cNvSpPr>
          <p:nvPr>
            <p:ph type="body" idx="1"/>
          </p:nvPr>
        </p:nvSpPr>
        <p:spPr>
          <a:xfrm>
            <a:off x="365771" y="1326414"/>
            <a:ext cx="6183589"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0">
              <a:lnSpc>
                <a:spcPct val="100000"/>
              </a:lnSpc>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lnSpc>
                <a:spcPct val="100000"/>
              </a:lnSpc>
              <a:spcBef>
                <a:spcPts val="1333"/>
              </a:spcBef>
              <a:spcAft>
                <a:spcPts val="0"/>
              </a:spcAft>
              <a:buSzPts val="1600"/>
              <a:buChar char="➢"/>
            </a:pPr>
            <a:r>
              <a:rPr lang="en" sz="2133"/>
              <a:t>Consider refactoring the high-churn project components</a:t>
            </a:r>
            <a:endParaRPr sz="2133"/>
          </a:p>
          <a:p>
            <a:pPr marL="609448" indent="-440157">
              <a:lnSpc>
                <a:spcPct val="100000"/>
              </a:lnSpc>
              <a:spcBef>
                <a:spcPts val="0"/>
              </a:spcBef>
              <a:spcAft>
                <a:spcPts val="0"/>
              </a:spcAft>
              <a:buSzPts val="1600"/>
              <a:buChar char="➢"/>
            </a:pPr>
            <a:r>
              <a:rPr lang="en" sz="2133"/>
              <a:t>Consider involving more developers in high-churn areas that are dominated by a single person</a:t>
            </a:r>
            <a:endParaRPr sz="2133"/>
          </a:p>
          <a:p>
            <a:pPr marL="0" indent="0">
              <a:lnSpc>
                <a:spcPct val="100000"/>
              </a:lnSpc>
              <a:spcBef>
                <a:spcPts val="1333"/>
              </a:spcBef>
              <a:spcAft>
                <a:spcPts val="0"/>
              </a:spcAft>
              <a:buNone/>
            </a:pPr>
            <a:endParaRPr/>
          </a:p>
        </p:txBody>
      </p:sp>
      <p:grpSp>
        <p:nvGrpSpPr>
          <p:cNvPr id="233" name="Google Shape;233;p29"/>
          <p:cNvGrpSpPr/>
          <p:nvPr/>
        </p:nvGrpSpPr>
        <p:grpSpPr>
          <a:xfrm>
            <a:off x="6754473" y="1448617"/>
            <a:ext cx="5478973" cy="4151836"/>
            <a:chOff x="5067175" y="1086075"/>
            <a:chExt cx="4110300" cy="3114688"/>
          </a:xfrm>
        </p:grpSpPr>
        <p:pic>
          <p:nvPicPr>
            <p:cNvPr id="234" name="Google Shape;234;p29"/>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35" name="Google Shape;235;p29"/>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36" name="Google Shape;236;p29"/>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37" name="Google Shape;237;p29"/>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5918062" y="129060"/>
            <a:ext cx="5863105" cy="3030777"/>
          </a:xfrm>
          <a:prstGeom prst="rect">
            <a:avLst/>
          </a:prstGeom>
          <a:noFill/>
          <a:ln>
            <a:noFill/>
          </a:ln>
        </p:spPr>
      </p:pic>
      <p:sp>
        <p:nvSpPr>
          <p:cNvPr id="243" name="Google Shape;243;p30"/>
          <p:cNvSpPr txBox="1">
            <a:spLocks noGrp="1"/>
          </p:cNvSpPr>
          <p:nvPr>
            <p:ph type="title"/>
          </p:nvPr>
        </p:nvSpPr>
        <p:spPr>
          <a:xfrm>
            <a:off x="3643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Pattern: </a:t>
            </a:r>
            <a:r>
              <a:rPr lang="en" dirty="0">
                <a:solidFill>
                  <a:srgbClr val="980000"/>
                </a:solidFill>
              </a:rPr>
              <a:t>In the zone</a:t>
            </a:r>
            <a:endParaRPr dirty="0">
              <a:solidFill>
                <a:srgbClr val="980000"/>
              </a:solidFill>
            </a:endParaRPr>
          </a:p>
        </p:txBody>
      </p:sp>
      <p:sp>
        <p:nvSpPr>
          <p:cNvPr id="244" name="Google Shape;244;p30"/>
          <p:cNvSpPr txBox="1">
            <a:spLocks noGrp="1"/>
          </p:cNvSpPr>
          <p:nvPr>
            <p:ph type="body" idx="1"/>
          </p:nvPr>
        </p:nvSpPr>
        <p:spPr>
          <a:xfrm>
            <a:off x="364371" y="1009863"/>
            <a:ext cx="5291822" cy="2149840"/>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When are top contributors most productive?</a:t>
            </a:r>
            <a:endParaRPr dirty="0"/>
          </a:p>
          <a:p>
            <a:pPr marL="609448" indent="-431692">
              <a:spcBef>
                <a:spcPts val="1333"/>
              </a:spcBef>
              <a:spcAft>
                <a:spcPts val="0"/>
              </a:spcAft>
              <a:buClr>
                <a:srgbClr val="38761D"/>
              </a:buClr>
              <a:buSzPts val="1500"/>
              <a:buChar char="+"/>
            </a:pPr>
            <a:r>
              <a:rPr lang="en" sz="2266" dirty="0">
                <a:solidFill>
                  <a:srgbClr val="38761D"/>
                </a:solidFill>
              </a:rPr>
              <a:t>Consistent high productivity during certain times of day</a:t>
            </a:r>
            <a:endParaRPr sz="2266" dirty="0">
              <a:solidFill>
                <a:srgbClr val="38761D"/>
              </a:solidFill>
            </a:endParaRPr>
          </a:p>
          <a:p>
            <a:pPr marL="609448" indent="-448621">
              <a:spcBef>
                <a:spcPts val="0"/>
              </a:spcBef>
              <a:spcAft>
                <a:spcPts val="0"/>
              </a:spcAft>
              <a:buClr>
                <a:srgbClr val="FF0000"/>
              </a:buClr>
              <a:buSzPts val="1700"/>
              <a:buChar char="-"/>
            </a:pPr>
            <a:r>
              <a:rPr lang="en" sz="2266" dirty="0">
                <a:solidFill>
                  <a:srgbClr val="FF0000"/>
                </a:solidFill>
              </a:rPr>
              <a:t>Burnout, work-life balance</a:t>
            </a:r>
            <a:endParaRPr dirty="0"/>
          </a:p>
        </p:txBody>
      </p:sp>
      <p:pic>
        <p:nvPicPr>
          <p:cNvPr id="245" name="Google Shape;245;p30"/>
          <p:cNvPicPr preferRelativeResize="0"/>
          <p:nvPr/>
        </p:nvPicPr>
        <p:blipFill>
          <a:blip r:embed="rId4">
            <a:alphaModFix/>
          </a:blip>
          <a:stretch>
            <a:fillRect/>
          </a:stretch>
        </p:blipFill>
        <p:spPr>
          <a:xfrm>
            <a:off x="364371" y="3258911"/>
            <a:ext cx="7659842" cy="3030776"/>
          </a:xfrm>
          <a:prstGeom prst="rect">
            <a:avLst/>
          </a:prstGeom>
          <a:noFill/>
          <a:ln>
            <a:noFill/>
          </a:ln>
        </p:spPr>
      </p:pic>
      <p:grpSp>
        <p:nvGrpSpPr>
          <p:cNvPr id="20" name="Group 19">
            <a:extLst>
              <a:ext uri="{FF2B5EF4-FFF2-40B4-BE49-F238E27FC236}">
                <a16:creationId xmlns:a16="http://schemas.microsoft.com/office/drawing/2014/main" id="{7CE541FA-7A1E-B021-AD7C-19A2F1BBE989}"/>
              </a:ext>
            </a:extLst>
          </p:cNvPr>
          <p:cNvGrpSpPr/>
          <p:nvPr/>
        </p:nvGrpSpPr>
        <p:grpSpPr>
          <a:xfrm>
            <a:off x="4673889" y="369089"/>
            <a:ext cx="1420523" cy="495488"/>
            <a:chOff x="4435366" y="216217"/>
            <a:chExt cx="1420523" cy="495488"/>
          </a:xfrm>
        </p:grpSpPr>
        <p:sp>
          <p:nvSpPr>
            <p:cNvPr id="2" name="Rectangle 1">
              <a:extLst>
                <a:ext uri="{FF2B5EF4-FFF2-40B4-BE49-F238E27FC236}">
                  <a16:creationId xmlns:a16="http://schemas.microsoft.com/office/drawing/2014/main" id="{EAECA4DB-EFBC-1969-4657-60E07B4CFB55}"/>
                </a:ext>
              </a:extLst>
            </p:cNvPr>
            <p:cNvSpPr/>
            <p:nvPr/>
          </p:nvSpPr>
          <p:spPr>
            <a:xfrm>
              <a:off x="4435366" y="216217"/>
              <a:ext cx="1283000" cy="352096"/>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Weekday</a:t>
              </a:r>
            </a:p>
          </p:txBody>
        </p:sp>
        <p:cxnSp>
          <p:nvCxnSpPr>
            <p:cNvPr id="4" name="Straight Arrow Connector 3">
              <a:extLst>
                <a:ext uri="{FF2B5EF4-FFF2-40B4-BE49-F238E27FC236}">
                  <a16:creationId xmlns:a16="http://schemas.microsoft.com/office/drawing/2014/main" id="{610E64D9-1202-BDC7-EDD9-432FE782AE8E}"/>
                </a:ext>
              </a:extLst>
            </p:cNvPr>
            <p:cNvCxnSpPr>
              <a:cxnSpLocks/>
            </p:cNvCxnSpPr>
            <p:nvPr/>
          </p:nvCxnSpPr>
          <p:spPr>
            <a:xfrm>
              <a:off x="5587422" y="568313"/>
              <a:ext cx="268467" cy="1433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358F3920-8D1E-7A79-E6C1-F70CEB7F056B}"/>
              </a:ext>
            </a:extLst>
          </p:cNvPr>
          <p:cNvGrpSpPr/>
          <p:nvPr/>
        </p:nvGrpSpPr>
        <p:grpSpPr>
          <a:xfrm>
            <a:off x="10163503" y="3048000"/>
            <a:ext cx="1617661" cy="395043"/>
            <a:chOff x="10163503" y="3048000"/>
            <a:chExt cx="1617661" cy="395043"/>
          </a:xfrm>
        </p:grpSpPr>
        <p:sp>
          <p:nvSpPr>
            <p:cNvPr id="6" name="Rectangle 5">
              <a:extLst>
                <a:ext uri="{FF2B5EF4-FFF2-40B4-BE49-F238E27FC236}">
                  <a16:creationId xmlns:a16="http://schemas.microsoft.com/office/drawing/2014/main" id="{A95A4DC8-27D5-3107-B104-1F31918C56E4}"/>
                </a:ext>
              </a:extLst>
            </p:cNvPr>
            <p:cNvSpPr/>
            <p:nvPr/>
          </p:nvSpPr>
          <p:spPr>
            <a:xfrm>
              <a:off x="10969578" y="3159702"/>
              <a:ext cx="811586" cy="28334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Hour</a:t>
              </a:r>
            </a:p>
          </p:txBody>
        </p:sp>
        <p:cxnSp>
          <p:nvCxnSpPr>
            <p:cNvPr id="7" name="Straight Arrow Connector 6">
              <a:extLst>
                <a:ext uri="{FF2B5EF4-FFF2-40B4-BE49-F238E27FC236}">
                  <a16:creationId xmlns:a16="http://schemas.microsoft.com/office/drawing/2014/main" id="{269FBEF9-2359-2A56-FBB3-7FA7CCA2DA05}"/>
                </a:ext>
              </a:extLst>
            </p:cNvPr>
            <p:cNvCxnSpPr>
              <a:cxnSpLocks/>
              <a:stCxn id="6" idx="1"/>
            </p:cNvCxnSpPr>
            <p:nvPr/>
          </p:nvCxnSpPr>
          <p:spPr>
            <a:xfrm flipH="1" flipV="1">
              <a:off x="10163503" y="3048000"/>
              <a:ext cx="806075" cy="25337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4" name="Group 23">
            <a:extLst>
              <a:ext uri="{FF2B5EF4-FFF2-40B4-BE49-F238E27FC236}">
                <a16:creationId xmlns:a16="http://schemas.microsoft.com/office/drawing/2014/main" id="{E5A7E3CF-5C12-36E2-583A-20695E6E7C18}"/>
              </a:ext>
            </a:extLst>
          </p:cNvPr>
          <p:cNvGrpSpPr/>
          <p:nvPr/>
        </p:nvGrpSpPr>
        <p:grpSpPr>
          <a:xfrm>
            <a:off x="8279279" y="3554745"/>
            <a:ext cx="3372888" cy="2175185"/>
            <a:chOff x="8282152" y="3586657"/>
            <a:chExt cx="3372888" cy="2175185"/>
          </a:xfrm>
        </p:grpSpPr>
        <p:sp>
          <p:nvSpPr>
            <p:cNvPr id="246" name="Google Shape;246;p30"/>
            <p:cNvSpPr txBox="1"/>
            <p:nvPr/>
          </p:nvSpPr>
          <p:spPr>
            <a:xfrm>
              <a:off x="8473869" y="3853732"/>
              <a:ext cx="3181171" cy="1908110"/>
            </a:xfrm>
            <a:prstGeom prst="rect">
              <a:avLst/>
            </a:prstGeom>
            <a:noFill/>
            <a:ln>
              <a:noFill/>
            </a:ln>
          </p:spPr>
          <p:txBody>
            <a:bodyPr spcFirstLastPara="1" wrap="square" lIns="121868" tIns="121868" rIns="121868" bIns="121868" anchor="t" anchorCtr="0">
              <a:spAutoFit/>
            </a:bodyPr>
            <a:lstStyle/>
            <a:p>
              <a:pPr marL="228543" indent="-194685">
                <a:spcBef>
                  <a:spcPts val="0"/>
                </a:spcBef>
                <a:spcAft>
                  <a:spcPts val="0"/>
                </a:spcAft>
                <a:buSzPts val="1400"/>
                <a:buAutoNum type="arabicPeriod"/>
              </a:pPr>
              <a:r>
                <a:rPr lang="en" dirty="0"/>
                <a:t>Choose </a:t>
              </a:r>
              <a:r>
                <a:rPr lang="en" b="1" i="1" dirty="0">
                  <a:solidFill>
                    <a:schemeClr val="dk2"/>
                  </a:solidFill>
                </a:rPr>
                <a:t>productivity</a:t>
              </a:r>
              <a:r>
                <a:rPr lang="en" dirty="0"/>
                <a:t> metric (LOCC, text difference, # commits, # PRs, etc.)</a:t>
              </a:r>
              <a:endParaRPr dirty="0"/>
            </a:p>
            <a:p>
              <a:pPr marL="228543" indent="-194685">
                <a:spcBef>
                  <a:spcPts val="0"/>
                </a:spcBef>
                <a:spcAft>
                  <a:spcPts val="0"/>
                </a:spcAft>
                <a:buSzPts val="1400"/>
                <a:buAutoNum type="arabicPeriod"/>
              </a:pPr>
              <a:r>
                <a:rPr lang="en" dirty="0"/>
                <a:t>Choose </a:t>
              </a:r>
              <a:r>
                <a:rPr lang="en" b="1" i="1" dirty="0">
                  <a:solidFill>
                    <a:schemeClr val="dk2"/>
                  </a:solidFill>
                </a:rPr>
                <a:t>time period</a:t>
              </a:r>
              <a:endParaRPr dirty="0">
                <a:solidFill>
                  <a:schemeClr val="dk1"/>
                </a:solidFill>
              </a:endParaRPr>
            </a:p>
            <a:p>
              <a:pPr marL="228543" indent="-194685">
                <a:spcBef>
                  <a:spcPts val="0"/>
                </a:spcBef>
                <a:spcAft>
                  <a:spcPts val="0"/>
                </a:spcAft>
                <a:buClr>
                  <a:srgbClr val="9E9E9E"/>
                </a:buClr>
                <a:buSzPts val="1400"/>
                <a:buAutoNum type="arabicPeriod"/>
              </a:pPr>
              <a:r>
                <a:rPr lang="en" dirty="0">
                  <a:solidFill>
                    <a:srgbClr val="9E9E9E"/>
                  </a:solidFill>
                </a:rPr>
                <a:t>Choose visualization</a:t>
              </a:r>
              <a:endParaRPr dirty="0">
                <a:solidFill>
                  <a:srgbClr val="9E9E9E"/>
                </a:solidFill>
              </a:endParaRPr>
            </a:p>
          </p:txBody>
        </p:sp>
        <p:sp>
          <p:nvSpPr>
            <p:cNvPr id="23" name="TextBox 22">
              <a:extLst>
                <a:ext uri="{FF2B5EF4-FFF2-40B4-BE49-F238E27FC236}">
                  <a16:creationId xmlns:a16="http://schemas.microsoft.com/office/drawing/2014/main" id="{89A5C227-84A6-6FA8-4923-6421A8E1157F}"/>
                </a:ext>
              </a:extLst>
            </p:cNvPr>
            <p:cNvSpPr txBox="1"/>
            <p:nvPr/>
          </p:nvSpPr>
          <p:spPr>
            <a:xfrm>
              <a:off x="8282152" y="3586657"/>
              <a:ext cx="2176493" cy="433965"/>
            </a:xfrm>
            <a:prstGeom prst="rect">
              <a:avLst/>
            </a:prstGeom>
            <a:noFill/>
          </p:spPr>
          <p:txBody>
            <a:bodyPr wrap="none" lIns="118872" tIns="91440" rIns="118872" bIns="91440" rtlCol="0" anchor="ctr" anchorCtr="0">
              <a:spAutoFit/>
            </a:bodyPr>
            <a:lstStyle/>
            <a:p>
              <a:pPr algn="l">
                <a:lnSpc>
                  <a:spcPct val="90000"/>
                </a:lnSpc>
              </a:pPr>
              <a:r>
                <a:rPr lang="en-US" b="1" dirty="0"/>
                <a:t>How to compute?</a:t>
              </a:r>
            </a:p>
          </p:txBody>
        </p:sp>
      </p:grpSp>
      <p:sp>
        <p:nvSpPr>
          <p:cNvPr id="25" name="Rectangle 24">
            <a:extLst>
              <a:ext uri="{FF2B5EF4-FFF2-40B4-BE49-F238E27FC236}">
                <a16:creationId xmlns:a16="http://schemas.microsoft.com/office/drawing/2014/main" id="{B437625D-31D2-C597-6CD1-A00FD9816807}"/>
              </a:ext>
            </a:extLst>
          </p:cNvPr>
          <p:cNvSpPr/>
          <p:nvPr/>
        </p:nvSpPr>
        <p:spPr>
          <a:xfrm rot="16200000">
            <a:off x="10631901" y="1385718"/>
            <a:ext cx="2601749" cy="283341"/>
          </a:xfrm>
          <a:prstGeom prst="rect">
            <a:avLst/>
          </a:prstGeom>
          <a:gradFill flip="none" rotWithShape="1">
            <a:gsLst>
              <a:gs pos="0">
                <a:srgbClr val="12266F"/>
              </a:gs>
              <a:gs pos="50000">
                <a:schemeClr val="accent1">
                  <a:tint val="44500"/>
                  <a:satMod val="160000"/>
                </a:schemeClr>
              </a:gs>
              <a:gs pos="100000">
                <a:srgbClr val="FBFECF"/>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600" dirty="0">
                <a:solidFill>
                  <a:schemeClr val="tx1"/>
                </a:solidFill>
              </a:rPr>
              <a:t>Change: cosine</a:t>
            </a:r>
            <a:r>
              <a:rPr lang="en-US" sz="1600" dirty="0">
                <a:solidFill>
                  <a:schemeClr val="bg1"/>
                </a:solidFill>
              </a:rPr>
              <a:t> </a:t>
            </a:r>
            <a:r>
              <a:rPr lang="en-US" sz="1600" dirty="0">
                <a:solidFill>
                  <a:schemeClr val="tx1"/>
                </a:solidFill>
              </a:rPr>
              <a:t>difference</a:t>
            </a:r>
          </a:p>
        </p:txBody>
      </p:sp>
      <p:grpSp>
        <p:nvGrpSpPr>
          <p:cNvPr id="32" name="Group 31">
            <a:extLst>
              <a:ext uri="{FF2B5EF4-FFF2-40B4-BE49-F238E27FC236}">
                <a16:creationId xmlns:a16="http://schemas.microsoft.com/office/drawing/2014/main" id="{89A28E75-CF46-AC25-73EB-B96448E2C9B9}"/>
              </a:ext>
            </a:extLst>
          </p:cNvPr>
          <p:cNvGrpSpPr/>
          <p:nvPr/>
        </p:nvGrpSpPr>
        <p:grpSpPr>
          <a:xfrm>
            <a:off x="8126290" y="225390"/>
            <a:ext cx="2229822" cy="2135675"/>
            <a:chOff x="8126290" y="225390"/>
            <a:chExt cx="2229822" cy="2135675"/>
          </a:xfrm>
        </p:grpSpPr>
        <p:sp>
          <p:nvSpPr>
            <p:cNvPr id="27" name="Oval 26">
              <a:extLst>
                <a:ext uri="{FF2B5EF4-FFF2-40B4-BE49-F238E27FC236}">
                  <a16:creationId xmlns:a16="http://schemas.microsoft.com/office/drawing/2014/main" id="{E0A8BD8B-2B53-622B-C1E2-1D3184BEAE80}"/>
                </a:ext>
              </a:extLst>
            </p:cNvPr>
            <p:cNvSpPr/>
            <p:nvPr/>
          </p:nvSpPr>
          <p:spPr>
            <a:xfrm>
              <a:off x="8540668" y="225390"/>
              <a:ext cx="988828" cy="2135675"/>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8" name="Oval 27">
              <a:extLst>
                <a:ext uri="{FF2B5EF4-FFF2-40B4-BE49-F238E27FC236}">
                  <a16:creationId xmlns:a16="http://schemas.microsoft.com/office/drawing/2014/main" id="{076EFF7D-C198-97C8-0674-BEEC3E834B07}"/>
                </a:ext>
              </a:extLst>
            </p:cNvPr>
            <p:cNvSpPr/>
            <p:nvPr/>
          </p:nvSpPr>
          <p:spPr>
            <a:xfrm>
              <a:off x="9965723" y="489169"/>
              <a:ext cx="390389" cy="1415456"/>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9" name="Oval 28">
              <a:extLst>
                <a:ext uri="{FF2B5EF4-FFF2-40B4-BE49-F238E27FC236}">
                  <a16:creationId xmlns:a16="http://schemas.microsoft.com/office/drawing/2014/main" id="{966CBA9E-5230-E1D4-6F1C-3A8D1973FD95}"/>
                </a:ext>
              </a:extLst>
            </p:cNvPr>
            <p:cNvSpPr/>
            <p:nvPr/>
          </p:nvSpPr>
          <p:spPr>
            <a:xfrm>
              <a:off x="8126290" y="463331"/>
              <a:ext cx="390389" cy="1801404"/>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0" name="TextBox 29">
              <a:extLst>
                <a:ext uri="{FF2B5EF4-FFF2-40B4-BE49-F238E27FC236}">
                  <a16:creationId xmlns:a16="http://schemas.microsoft.com/office/drawing/2014/main" id="{01B80AA6-0A8C-4AF6-9034-B2CEF604B4F5}"/>
                </a:ext>
              </a:extLst>
            </p:cNvPr>
            <p:cNvSpPr txBox="1"/>
            <p:nvPr/>
          </p:nvSpPr>
          <p:spPr>
            <a:xfrm>
              <a:off x="8431291" y="967054"/>
              <a:ext cx="1403498" cy="433965"/>
            </a:xfrm>
            <a:prstGeom prst="rect">
              <a:avLst/>
            </a:prstGeom>
            <a:solidFill>
              <a:srgbClr val="FFFFFF">
                <a:alpha val="76863"/>
              </a:srgbClr>
            </a:solidFill>
          </p:spPr>
          <p:txBody>
            <a:bodyPr wrap="square" lIns="118872" tIns="91440" rIns="118872" bIns="91440" rtlCol="0" anchor="ctr" anchorCtr="0">
              <a:spAutoFit/>
            </a:bodyPr>
            <a:lstStyle/>
            <a:p>
              <a:pPr algn="l">
                <a:lnSpc>
                  <a:spcPct val="90000"/>
                </a:lnSpc>
              </a:pPr>
              <a:r>
                <a:rPr lang="en-US" dirty="0">
                  <a:solidFill>
                    <a:srgbClr val="FF0000"/>
                  </a:solidFill>
                </a:rPr>
                <a:t>Peak times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dissolve">
                                      <p:cBhvr>
                                        <p:cTn id="21" dur="500"/>
                                        <p:tgtEl>
                                          <p:spTgt spid="242"/>
                                        </p:tgtEl>
                                      </p:cBhvr>
                                    </p:animEffect>
                                  </p:childTnLst>
                                </p:cTn>
                              </p:par>
                            </p:childTnLst>
                          </p:cTn>
                        </p:par>
                        <p:par>
                          <p:cTn id="22" fill="hold">
                            <p:stCondLst>
                              <p:cond delay="500"/>
                            </p:stCondLst>
                            <p:childTnLst>
                              <p:par>
                                <p:cTn id="23" presetID="1" presetClass="entr" presetSubtype="0" fill="hold" nodeType="afterEffect">
                                  <p:stCondLst>
                                    <p:cond delay="100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10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0" nodeType="afterEffect">
                                  <p:stCondLst>
                                    <p:cond delay="100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245"/>
                                        </p:tgtEl>
                                        <p:attrNameLst>
                                          <p:attrName>style.visibility</p:attrName>
                                        </p:attrNameLst>
                                      </p:cBhvr>
                                      <p:to>
                                        <p:strVal val="visible"/>
                                      </p:to>
                                    </p:set>
                                    <p:animEffect transition="in" filter="checkerboard(across)">
                                      <p:cBhvr>
                                        <p:cTn id="40" dur="500"/>
                                        <p:tgtEl>
                                          <p:spTgt spid="24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4" grpId="0" build="p"/>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p:nvPr/>
        </p:nvSpPr>
        <p:spPr>
          <a:xfrm>
            <a:off x="6168826" y="2365877"/>
            <a:ext cx="5060682" cy="3883388"/>
          </a:xfrm>
          <a:prstGeom prst="rect">
            <a:avLst/>
          </a:prstGeom>
          <a:solidFill>
            <a:srgbClr val="D9EAD3">
              <a:alpha val="51959"/>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52" name="Google Shape;252;p3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In the zone pattern: </a:t>
            </a:r>
            <a:r>
              <a:rPr lang="en"/>
              <a:t>What to do?</a:t>
            </a:r>
            <a:endParaRPr/>
          </a:p>
        </p:txBody>
      </p:sp>
      <p:sp>
        <p:nvSpPr>
          <p:cNvPr id="253" name="Google Shape;253;p31"/>
          <p:cNvSpPr txBox="1">
            <a:spLocks noGrp="1"/>
          </p:cNvSpPr>
          <p:nvPr>
            <p:ph type="body" idx="1"/>
          </p:nvPr>
        </p:nvSpPr>
        <p:spPr>
          <a:xfrm>
            <a:off x="365771" y="912989"/>
            <a:ext cx="5720510"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spcBef>
                <a:spcPts val="1333"/>
              </a:spcBef>
              <a:spcAft>
                <a:spcPts val="0"/>
              </a:spcAft>
              <a:buSzPts val="1600"/>
              <a:buChar char="➢"/>
            </a:pPr>
            <a:r>
              <a:rPr lang="en" sz="2133"/>
              <a:t>Acknowledge the consistently high-performing developers.</a:t>
            </a:r>
            <a:endParaRPr sz="2133"/>
          </a:p>
          <a:p>
            <a:pPr marL="609448" indent="-440157">
              <a:spcBef>
                <a:spcPts val="1333"/>
              </a:spcBef>
              <a:spcAft>
                <a:spcPts val="0"/>
              </a:spcAft>
              <a:buSzPts val="1600"/>
              <a:buChar char="➢"/>
            </a:pPr>
            <a:r>
              <a:rPr lang="en" sz="2133"/>
              <a:t>Recognize and acknowledge positive change in non-top developers (e.g., junior or new contributors).</a:t>
            </a:r>
            <a:endParaRPr sz="2133"/>
          </a:p>
          <a:p>
            <a:pPr marL="609448" indent="-440157">
              <a:spcBef>
                <a:spcPts val="1333"/>
              </a:spcBef>
              <a:spcAft>
                <a:spcPts val="1333"/>
              </a:spcAft>
              <a:buSzPts val="1600"/>
              <a:buChar char="➢"/>
            </a:pPr>
            <a:r>
              <a:rPr lang="en" sz="2133"/>
              <a:t>Consider the timing of and number of meetings during developers’ most productive times.</a:t>
            </a:r>
            <a:endParaRPr sz="2666"/>
          </a:p>
        </p:txBody>
      </p:sp>
      <p:grpSp>
        <p:nvGrpSpPr>
          <p:cNvPr id="254" name="Google Shape;254;p31"/>
          <p:cNvGrpSpPr/>
          <p:nvPr/>
        </p:nvGrpSpPr>
        <p:grpSpPr>
          <a:xfrm>
            <a:off x="6232244" y="3502256"/>
            <a:ext cx="4894383" cy="2645483"/>
            <a:chOff x="3393774" y="1119425"/>
            <a:chExt cx="5585251" cy="4716325"/>
          </a:xfrm>
        </p:grpSpPr>
        <p:pic>
          <p:nvPicPr>
            <p:cNvPr id="255" name="Google Shape;255;p31"/>
            <p:cNvPicPr preferRelativeResize="0"/>
            <p:nvPr/>
          </p:nvPicPr>
          <p:blipFill rotWithShape="1">
            <a:blip r:embed="rId3">
              <a:alphaModFix/>
            </a:blip>
            <a:srcRect l="16061" t="2018" r="1653"/>
            <a:stretch/>
          </p:blipFill>
          <p:spPr>
            <a:xfrm>
              <a:off x="3725800" y="1119425"/>
              <a:ext cx="5253225" cy="4716325"/>
            </a:xfrm>
            <a:prstGeom prst="rect">
              <a:avLst/>
            </a:prstGeom>
            <a:noFill/>
            <a:ln>
              <a:noFill/>
            </a:ln>
          </p:spPr>
        </p:pic>
        <p:sp>
          <p:nvSpPr>
            <p:cNvPr id="256" name="Google Shape;256;p31"/>
            <p:cNvSpPr txBox="1"/>
            <p:nvPr/>
          </p:nvSpPr>
          <p:spPr>
            <a:xfrm rot="16200000">
              <a:off x="2728343" y="2906517"/>
              <a:ext cx="2267099" cy="936237"/>
            </a:xfrm>
            <a:prstGeom prst="rect">
              <a:avLst/>
            </a:prstGeom>
            <a:noFill/>
            <a:ln>
              <a:noFill/>
            </a:ln>
          </p:spPr>
          <p:txBody>
            <a:bodyPr spcFirstLastPara="1" wrap="square" lIns="121868" tIns="0" rIns="121868" bIns="121868" anchor="t" anchorCtr="0">
              <a:spAutoFit/>
            </a:bodyPr>
            <a:lstStyle/>
            <a:p>
              <a:pPr>
                <a:spcBef>
                  <a:spcPts val="0"/>
                </a:spcBef>
                <a:spcAft>
                  <a:spcPts val="0"/>
                </a:spcAft>
              </a:pPr>
              <a:r>
                <a:rPr lang="en" sz="2266"/>
                <a:t>Projects</a:t>
              </a:r>
              <a:endParaRPr sz="2266"/>
            </a:p>
          </p:txBody>
        </p:sp>
      </p:grpSp>
      <p:sp>
        <p:nvSpPr>
          <p:cNvPr id="257" name="Google Shape;257;p31"/>
          <p:cNvSpPr txBox="1"/>
          <p:nvPr/>
        </p:nvSpPr>
        <p:spPr>
          <a:xfrm>
            <a:off x="6232143" y="2365877"/>
            <a:ext cx="4997498" cy="1046143"/>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a:t>Bonus: Ability to quickly “see” what people are doing on average. Below: The average of over a dozen ECP projects’ most active time periods.</a:t>
            </a:r>
            <a:endParaRPr sz="1733"/>
          </a:p>
        </p:txBody>
      </p:sp>
      <p:sp>
        <p:nvSpPr>
          <p:cNvPr id="258" name="Google Shape;258;p31"/>
          <p:cNvSpPr/>
          <p:nvPr/>
        </p:nvSpPr>
        <p:spPr>
          <a:xfrm>
            <a:off x="7227284" y="232432"/>
            <a:ext cx="4511225" cy="1901905"/>
          </a:xfrm>
          <a:prstGeom prst="roundRect">
            <a:avLst>
              <a:gd name="adj" fmla="val 7827"/>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1333"/>
              </a:spcBef>
              <a:spcAft>
                <a:spcPts val="0"/>
              </a:spcAft>
              <a:buClr>
                <a:schemeClr val="dk1"/>
              </a:buClr>
              <a:buSzPts val="1100"/>
            </a:pPr>
            <a:r>
              <a:rPr lang="en">
                <a:solidFill>
                  <a:schemeClr val="dk1"/>
                </a:solidFill>
              </a:rPr>
              <a:t>When are top contributors most productive?</a:t>
            </a:r>
            <a:endParaRPr>
              <a:solidFill>
                <a:schemeClr val="dk1"/>
              </a:solidFill>
            </a:endParaRPr>
          </a:p>
          <a:p>
            <a:pPr marL="609448" indent="-397834">
              <a:spcBef>
                <a:spcPts val="1333"/>
              </a:spcBef>
              <a:spcAft>
                <a:spcPts val="0"/>
              </a:spcAft>
              <a:buClr>
                <a:srgbClr val="38761D"/>
              </a:buClr>
              <a:buSzPts val="1100"/>
              <a:buChar char="+"/>
            </a:pPr>
            <a:r>
              <a:rPr lang="en" sz="1733">
                <a:solidFill>
                  <a:srgbClr val="38761D"/>
                </a:solidFill>
              </a:rPr>
              <a:t>Consistent high productivity during certain times of day</a:t>
            </a:r>
            <a:endParaRPr sz="1733">
              <a:solidFill>
                <a:srgbClr val="38761D"/>
              </a:solidFill>
            </a:endParaRPr>
          </a:p>
          <a:p>
            <a:pPr marL="609448" indent="-414763">
              <a:spcBef>
                <a:spcPts val="0"/>
              </a:spcBef>
              <a:spcAft>
                <a:spcPts val="0"/>
              </a:spcAft>
              <a:buClr>
                <a:srgbClr val="FF0000"/>
              </a:buClr>
              <a:buSzPts val="1300"/>
              <a:buChar char="-"/>
            </a:pPr>
            <a:r>
              <a:rPr lang="en" sz="1733">
                <a:solidFill>
                  <a:srgbClr val="FF0000"/>
                </a:solidFill>
              </a:rPr>
              <a:t>Burnout, work-life balance</a:t>
            </a:r>
            <a:endParaRPr/>
          </a:p>
        </p:txBody>
      </p:sp>
      <p:pic>
        <p:nvPicPr>
          <p:cNvPr id="259" name="Google Shape;259;p31"/>
          <p:cNvPicPr preferRelativeResize="0"/>
          <p:nvPr/>
        </p:nvPicPr>
        <p:blipFill>
          <a:blip r:embed="rId4">
            <a:alphaModFix/>
          </a:blip>
          <a:stretch>
            <a:fillRect/>
          </a:stretch>
        </p:blipFill>
        <p:spPr>
          <a:xfrm>
            <a:off x="10842377" y="232433"/>
            <a:ext cx="896032" cy="463179"/>
          </a:xfrm>
          <a:prstGeom prst="rect">
            <a:avLst/>
          </a:prstGeom>
          <a:noFill/>
          <a:ln>
            <a:noFill/>
          </a:ln>
        </p:spPr>
      </p:pic>
      <p:sp>
        <p:nvSpPr>
          <p:cNvPr id="2" name="Rectangle 1">
            <a:extLst>
              <a:ext uri="{FF2B5EF4-FFF2-40B4-BE49-F238E27FC236}">
                <a16:creationId xmlns:a16="http://schemas.microsoft.com/office/drawing/2014/main" id="{15DED8AC-E2FA-0DF1-66F6-E6EDE3908F68}"/>
              </a:ext>
            </a:extLst>
          </p:cNvPr>
          <p:cNvSpPr/>
          <p:nvPr/>
        </p:nvSpPr>
        <p:spPr>
          <a:xfrm>
            <a:off x="8282763" y="3445981"/>
            <a:ext cx="1127051" cy="2465722"/>
          </a:xfrm>
          <a:prstGeom prst="rect">
            <a:avLst/>
          </a:prstGeom>
          <a:solidFill>
            <a:srgbClr val="84B641">
              <a:alpha val="48627"/>
            </a:srgb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After work!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2166535" y="2812427"/>
            <a:ext cx="7640810" cy="1162897"/>
          </a:xfrm>
          <a:prstGeom prst="rect">
            <a:avLst/>
          </a:prstGeom>
        </p:spPr>
        <p:txBody>
          <a:bodyPr spcFirstLastPara="1" vert="horz" wrap="square" lIns="91410" tIns="45688" rIns="91410" bIns="45688" numCol="1" anchor="t" anchorCtr="0" compatLnSpc="1">
            <a:prstTxWarp prst="textNoShape">
              <a:avLst/>
            </a:prstTxWarp>
            <a:noAutofit/>
          </a:bodyPr>
          <a:lstStyle/>
          <a:p>
            <a:r>
              <a:rPr lang="en"/>
              <a:t>Technical Details and Examples</a:t>
            </a:r>
            <a:endParaRPr/>
          </a:p>
        </p:txBody>
      </p:sp>
      <p:sp>
        <p:nvSpPr>
          <p:cNvPr id="265" name="Google Shape;265;p32"/>
          <p:cNvSpPr txBox="1">
            <a:spLocks noGrp="1"/>
          </p:cNvSpPr>
          <p:nvPr>
            <p:ph type="subTitle" idx="1"/>
          </p:nvPr>
        </p:nvSpPr>
        <p:spPr>
          <a:xfrm>
            <a:off x="3827702" y="4180604"/>
            <a:ext cx="4318475"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r>
              <a:rPr lang="en" sz="2666" u="sng">
                <a:solidFill>
                  <a:schemeClr val="hlink"/>
                </a:solidFill>
                <a:latin typeface="Arial"/>
                <a:ea typeface="Arial"/>
                <a:cs typeface="Arial"/>
                <a:sym typeface="Arial"/>
                <a:hlinkClick r:id="rId3"/>
              </a:rPr>
              <a:t>https://bit.ly/DevPatterns</a:t>
            </a:r>
            <a:r>
              <a:rPr lang="en" sz="2666">
                <a:latin typeface="Arial"/>
                <a:ea typeface="Arial"/>
                <a:cs typeface="Arial"/>
                <a:sym typeface="Arial"/>
              </a:rPr>
              <a:t> </a:t>
            </a:r>
            <a:endParaRPr sz="2666">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p:nvPr/>
        </p:nvSpPr>
        <p:spPr>
          <a:xfrm>
            <a:off x="650664" y="1159942"/>
            <a:ext cx="6382737" cy="1013336"/>
          </a:xfrm>
          <a:prstGeom prst="rect">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r>
              <a:rPr lang="en"/>
              <a:t>Python packages</a:t>
            </a:r>
            <a:endParaRPr/>
          </a:p>
          <a:p>
            <a:pPr>
              <a:spcBef>
                <a:spcPts val="0"/>
              </a:spcBef>
              <a:spcAft>
                <a:spcPts val="0"/>
              </a:spcAft>
            </a:pPr>
            <a:endParaRPr/>
          </a:p>
          <a:p>
            <a:pPr>
              <a:spcBef>
                <a:spcPts val="0"/>
              </a:spcBef>
              <a:spcAft>
                <a:spcPts val="0"/>
              </a:spcAft>
            </a:pPr>
            <a:endParaRPr/>
          </a:p>
        </p:txBody>
      </p:sp>
      <p:sp>
        <p:nvSpPr>
          <p:cNvPr id="271" name="Google Shape;271;p33"/>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Implementation </a:t>
            </a:r>
            <a:endParaRPr/>
          </a:p>
        </p:txBody>
      </p:sp>
      <p:sp>
        <p:nvSpPr>
          <p:cNvPr id="272" name="Google Shape;272;p33"/>
          <p:cNvSpPr/>
          <p:nvPr/>
        </p:nvSpPr>
        <p:spPr>
          <a:xfrm>
            <a:off x="1290997" y="3721674"/>
            <a:ext cx="1823525" cy="1056125"/>
          </a:xfrm>
          <a:prstGeom prst="can">
            <a:avLst>
              <a:gd name="adj" fmla="val 25000"/>
            </a:avLst>
          </a:prstGeom>
          <a:solidFill>
            <a:srgbClr val="62A0D7"/>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MySQL Database</a:t>
            </a:r>
            <a:endParaRPr b="1"/>
          </a:p>
        </p:txBody>
      </p:sp>
      <p:sp>
        <p:nvSpPr>
          <p:cNvPr id="273" name="Google Shape;273;p33"/>
          <p:cNvSpPr/>
          <p:nvPr/>
        </p:nvSpPr>
        <p:spPr>
          <a:xfrm>
            <a:off x="136697" y="2842653"/>
            <a:ext cx="1823501" cy="816339"/>
          </a:xfrm>
          <a:prstGeom prst="flowChartMultidocument">
            <a:avLst/>
          </a:prstGeom>
          <a:solidFill>
            <a:srgbClr val="FFF2C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Git commits. Issues, emails</a:t>
            </a:r>
            <a:endParaRPr>
              <a:latin typeface="Arial Narrow"/>
              <a:ea typeface="Arial Narrow"/>
              <a:cs typeface="Arial Narrow"/>
              <a:sym typeface="Arial Narrow"/>
            </a:endParaRPr>
          </a:p>
        </p:txBody>
      </p:sp>
      <p:sp>
        <p:nvSpPr>
          <p:cNvPr id="274" name="Google Shape;274;p33"/>
          <p:cNvSpPr/>
          <p:nvPr/>
        </p:nvSpPr>
        <p:spPr>
          <a:xfrm>
            <a:off x="2844958"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patterns</a:t>
            </a:r>
            <a:endParaRPr/>
          </a:p>
        </p:txBody>
      </p:sp>
      <p:sp>
        <p:nvSpPr>
          <p:cNvPr id="275" name="Google Shape;275;p33"/>
          <p:cNvSpPr/>
          <p:nvPr/>
        </p:nvSpPr>
        <p:spPr>
          <a:xfrm>
            <a:off x="4389023"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visualizer</a:t>
            </a:r>
            <a:endParaRPr/>
          </a:p>
        </p:txBody>
      </p:sp>
      <p:grpSp>
        <p:nvGrpSpPr>
          <p:cNvPr id="276" name="Google Shape;276;p33"/>
          <p:cNvGrpSpPr/>
          <p:nvPr/>
        </p:nvGrpSpPr>
        <p:grpSpPr>
          <a:xfrm>
            <a:off x="6123471" y="1351041"/>
            <a:ext cx="1365644" cy="1337652"/>
            <a:chOff x="5071400" y="583450"/>
            <a:chExt cx="1024500" cy="1338000"/>
          </a:xfrm>
        </p:grpSpPr>
        <p:sp>
          <p:nvSpPr>
            <p:cNvPr id="277" name="Google Shape;277;p33"/>
            <p:cNvSpPr/>
            <p:nvPr/>
          </p:nvSpPr>
          <p:spPr>
            <a:xfrm>
              <a:off x="5071400" y="583450"/>
              <a:ext cx="1024500" cy="1338000"/>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sz="1466"/>
            </a:p>
            <a:p>
              <a:pPr>
                <a:spcBef>
                  <a:spcPts val="0"/>
                </a:spcBef>
                <a:spcAft>
                  <a:spcPts val="0"/>
                </a:spcAft>
              </a:pPr>
              <a:r>
                <a:rPr lang="en" sz="1466"/>
                <a:t>Jupyter notebooks</a:t>
              </a:r>
              <a:endParaRPr sz="1466"/>
            </a:p>
            <a:p>
              <a:pPr>
                <a:spcBef>
                  <a:spcPts val="0"/>
                </a:spcBef>
                <a:spcAft>
                  <a:spcPts val="0"/>
                </a:spcAft>
              </a:pPr>
              <a:endParaRPr sz="1466"/>
            </a:p>
            <a:p>
              <a:pPr>
                <a:spcBef>
                  <a:spcPts val="0"/>
                </a:spcBef>
                <a:spcAft>
                  <a:spcPts val="0"/>
                </a:spcAft>
              </a:pPr>
              <a:endParaRPr sz="1466"/>
            </a:p>
            <a:p>
              <a:pPr>
                <a:spcBef>
                  <a:spcPts val="0"/>
                </a:spcBef>
                <a:spcAft>
                  <a:spcPts val="0"/>
                </a:spcAft>
              </a:pPr>
              <a:endParaRPr/>
            </a:p>
            <a:p>
              <a:pPr>
                <a:spcBef>
                  <a:spcPts val="0"/>
                </a:spcBef>
                <a:spcAft>
                  <a:spcPts val="0"/>
                </a:spcAft>
              </a:pPr>
              <a:endParaRPr/>
            </a:p>
          </p:txBody>
        </p:sp>
        <p:pic>
          <p:nvPicPr>
            <p:cNvPr id="278" name="Google Shape;278;p33"/>
            <p:cNvPicPr preferRelativeResize="0"/>
            <p:nvPr/>
          </p:nvPicPr>
          <p:blipFill>
            <a:blip r:embed="rId3">
              <a:alphaModFix/>
            </a:blip>
            <a:stretch>
              <a:fillRect/>
            </a:stretch>
          </p:blipFill>
          <p:spPr>
            <a:xfrm>
              <a:off x="5239025" y="1079250"/>
              <a:ext cx="758451" cy="765900"/>
            </a:xfrm>
            <a:prstGeom prst="rect">
              <a:avLst/>
            </a:prstGeom>
            <a:noFill/>
            <a:ln>
              <a:noFill/>
            </a:ln>
            <a:effectLst>
              <a:outerShdw blurRad="57150" dist="19050" dir="5400000" algn="bl" rotWithShape="0">
                <a:srgbClr val="000000">
                  <a:alpha val="50000"/>
                </a:srgbClr>
              </a:outerShdw>
            </a:effectLst>
          </p:spPr>
        </p:pic>
      </p:grpSp>
      <p:sp>
        <p:nvSpPr>
          <p:cNvPr id="279" name="Google Shape;279;p33"/>
          <p:cNvSpPr/>
          <p:nvPr/>
        </p:nvSpPr>
        <p:spPr>
          <a:xfrm>
            <a:off x="760901" y="1941238"/>
            <a:ext cx="1199288" cy="648231"/>
          </a:xfrm>
          <a:prstGeom prst="can">
            <a:avLst>
              <a:gd name="adj" fmla="val 25000"/>
            </a:avLst>
          </a:prstGeom>
          <a:solidFill>
            <a:srgbClr val="D9D9D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sz="1600">
                <a:latin typeface="Arial Narrow"/>
                <a:ea typeface="Arial Narrow"/>
                <a:cs typeface="Arial Narrow"/>
                <a:sym typeface="Arial Narrow"/>
              </a:rPr>
              <a:t>Local project cache</a:t>
            </a:r>
            <a:endParaRPr sz="1600">
              <a:latin typeface="Arial Narrow"/>
              <a:ea typeface="Arial Narrow"/>
              <a:cs typeface="Arial Narrow"/>
              <a:sym typeface="Arial Narrow"/>
            </a:endParaRPr>
          </a:p>
        </p:txBody>
      </p:sp>
      <p:sp>
        <p:nvSpPr>
          <p:cNvPr id="280" name="Google Shape;280;p33"/>
          <p:cNvSpPr/>
          <p:nvPr/>
        </p:nvSpPr>
        <p:spPr>
          <a:xfrm rot="-5395668">
            <a:off x="1435360" y="2646078"/>
            <a:ext cx="1586788" cy="439086"/>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1" name="Google Shape;281;p33"/>
          <p:cNvSpPr/>
          <p:nvPr/>
        </p:nvSpPr>
        <p:spPr>
          <a:xfrm>
            <a:off x="2574962" y="199917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2" name="Google Shape;282;p33"/>
          <p:cNvSpPr/>
          <p:nvPr/>
        </p:nvSpPr>
        <p:spPr>
          <a:xfrm>
            <a:off x="3960576" y="204066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3" name="Google Shape;283;p33"/>
          <p:cNvSpPr/>
          <p:nvPr/>
        </p:nvSpPr>
        <p:spPr>
          <a:xfrm>
            <a:off x="1300894"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database</a:t>
            </a:r>
            <a:endParaRPr/>
          </a:p>
        </p:txBody>
      </p:sp>
      <p:sp>
        <p:nvSpPr>
          <p:cNvPr id="284" name="Google Shape;284;p33"/>
          <p:cNvSpPr/>
          <p:nvPr/>
        </p:nvSpPr>
        <p:spPr>
          <a:xfrm>
            <a:off x="5561518" y="1833990"/>
            <a:ext cx="927758" cy="238338"/>
          </a:xfrm>
          <a:prstGeom prst="leftRightArrow">
            <a:avLst>
              <a:gd name="adj1" fmla="val 4876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5" name="Google Shape;285;p33"/>
          <p:cNvSpPr txBox="1">
            <a:spLocks noGrp="1"/>
          </p:cNvSpPr>
          <p:nvPr>
            <p:ph type="body" idx="1"/>
          </p:nvPr>
        </p:nvSpPr>
        <p:spPr>
          <a:xfrm>
            <a:off x="7931767" y="636594"/>
            <a:ext cx="3786214" cy="4458039"/>
          </a:xfrm>
          <a:prstGeom prst="rect">
            <a:avLst/>
          </a:prstGeom>
          <a:ln w="9525" cap="flat" cmpd="sng">
            <a:solidFill>
              <a:schemeClr val="dk2"/>
            </a:solidFill>
            <a:prstDash val="solid"/>
            <a:round/>
            <a:headEnd type="none" w="sm" len="sm"/>
            <a:tailEnd type="none" w="sm" len="sm"/>
          </a:ln>
        </p:spPr>
        <p:txBody>
          <a:bodyPr spcFirstLastPara="1" vert="horz" wrap="square" lIns="121868" tIns="121868" rIns="121868" bIns="121868" numCol="1" anchor="t" anchorCtr="0" compatLnSpc="1">
            <a:prstTxWarp prst="textNoShape">
              <a:avLst/>
            </a:prstTxWarp>
            <a:noAutofit/>
          </a:bodyPr>
          <a:lstStyle/>
          <a:p>
            <a:pPr marL="0" indent="0">
              <a:spcBef>
                <a:spcPts val="0"/>
              </a:spcBef>
              <a:spcAft>
                <a:spcPts val="0"/>
              </a:spcAft>
              <a:buNone/>
            </a:pPr>
            <a:r>
              <a:rPr lang="en" sz="1466" b="1"/>
              <a:t>Example analysis workflow</a:t>
            </a:r>
            <a:endParaRPr sz="1466" b="1"/>
          </a:p>
          <a:p>
            <a:pPr marL="0" indent="0">
              <a:lnSpc>
                <a:spcPct val="100000"/>
              </a:lnSpc>
              <a:spcBef>
                <a:spcPts val="1333"/>
              </a:spcBef>
              <a:spcAft>
                <a:spcPts val="0"/>
              </a:spcAft>
              <a:buNone/>
            </a:pPr>
            <a:r>
              <a:rPr lang="en" sz="1466" b="1">
                <a:latin typeface="Consolas"/>
                <a:ea typeface="Consolas"/>
                <a:cs typeface="Consolas"/>
                <a:sym typeface="Consolas"/>
              </a:rPr>
              <a:t>from</a:t>
            </a:r>
            <a:r>
              <a:rPr lang="en" sz="1466">
                <a:latin typeface="Consolas"/>
                <a:ea typeface="Consolas"/>
                <a:cs typeface="Consolas"/>
                <a:sym typeface="Consolas"/>
              </a:rPr>
              <a:t> patterns.visualizer </a:t>
            </a:r>
            <a:r>
              <a:rPr lang="en" sz="1466" b="1">
                <a:latin typeface="Consolas"/>
                <a:ea typeface="Consolas"/>
                <a:cs typeface="Consolas"/>
                <a:sym typeface="Consolas"/>
              </a:rPr>
              <a:t>import</a:t>
            </a:r>
            <a:r>
              <a:rPr lang="en" sz="1466">
                <a:latin typeface="Consolas"/>
                <a:ea typeface="Consolas"/>
                <a:cs typeface="Consolas"/>
                <a:sym typeface="Consolas"/>
              </a:rPr>
              <a:t> Visualizer</a:t>
            </a:r>
            <a:endParaRPr sz="1400">
              <a:latin typeface="Consolas"/>
              <a:ea typeface="Consolas"/>
              <a:cs typeface="Consolas"/>
              <a:sym typeface="Consolas"/>
            </a:endParaRPr>
          </a:p>
          <a:p>
            <a:pPr marL="0" indent="0">
              <a:lnSpc>
                <a:spcPct val="100000"/>
              </a:lnSpc>
              <a:spcBef>
                <a:spcPts val="1333"/>
              </a:spcBef>
              <a:spcAft>
                <a:spcPts val="0"/>
              </a:spcAft>
              <a:buNone/>
            </a:pPr>
            <a:r>
              <a:rPr lang="en" sz="1466">
                <a:solidFill>
                  <a:srgbClr val="212121"/>
                </a:solidFill>
                <a:latin typeface="Consolas"/>
                <a:ea typeface="Consolas"/>
                <a:cs typeface="Consolas"/>
                <a:sym typeface="Consolas"/>
              </a:rPr>
              <a:t>vis </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 Visualizer(project_name</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'spack')</a:t>
            </a:r>
            <a:endParaRPr sz="1466">
              <a:solidFill>
                <a:srgbClr val="212121"/>
              </a:solidFill>
              <a:latin typeface="Consolas"/>
              <a:ea typeface="Consolas"/>
              <a:cs typeface="Consolas"/>
              <a:sym typeface="Consolas"/>
            </a:endParaRPr>
          </a:p>
          <a:p>
            <a:pPr marL="0" indent="0">
              <a:lnSpc>
                <a:spcPct val="100000"/>
              </a:lnSpc>
              <a:spcBef>
                <a:spcPts val="1333"/>
              </a:spcBef>
              <a:spcAft>
                <a:spcPts val="0"/>
              </a:spcAft>
              <a:buNone/>
            </a:pPr>
            <a:r>
              <a:rPr lang="en" sz="1400">
                <a:latin typeface="Consolas"/>
                <a:ea typeface="Consolas"/>
                <a:cs typeface="Consolas"/>
                <a:sym typeface="Consolas"/>
              </a:rPr>
              <a:t>vis</a:t>
            </a:r>
            <a:r>
              <a:rPr lang="en" sz="1400" b="1">
                <a:latin typeface="Consolas"/>
                <a:ea typeface="Consolas"/>
                <a:cs typeface="Consolas"/>
                <a:sym typeface="Consolas"/>
              </a:rPr>
              <a:t>.</a:t>
            </a:r>
            <a:r>
              <a:rPr lang="en" sz="1400">
                <a:latin typeface="Consolas"/>
                <a:ea typeface="Consolas"/>
                <a:cs typeface="Consolas"/>
                <a:sym typeface="Consolas"/>
              </a:rPr>
              <a:t>get_data()</a:t>
            </a:r>
            <a:endParaRPr sz="1400">
              <a:latin typeface="Consolas"/>
              <a:ea typeface="Consolas"/>
              <a:cs typeface="Consolas"/>
              <a:sym typeface="Consolas"/>
            </a:endParaRPr>
          </a:p>
          <a:p>
            <a:pPr marL="0" indent="0">
              <a:lnSpc>
                <a:spcPct val="100000"/>
              </a:lnSpc>
              <a:spcBef>
                <a:spcPts val="0"/>
              </a:spcBef>
              <a:spcAft>
                <a:spcPts val="0"/>
              </a:spcAft>
              <a:buClr>
                <a:schemeClr val="dk1"/>
              </a:buClr>
              <a:buSzPts val="1100"/>
              <a:buNone/>
            </a:pPr>
            <a:r>
              <a:rPr lang="en" sz="1400">
                <a:solidFill>
                  <a:srgbClr val="4A86E8"/>
                </a:solidFill>
                <a:latin typeface="Consolas"/>
                <a:ea typeface="Consolas"/>
                <a:cs typeface="Consolas"/>
                <a:sym typeface="Consolas"/>
              </a:rPr>
              <a:t>INFO: Loaded local cached copy of spack data.</a:t>
            </a:r>
            <a:endParaRPr sz="1400">
              <a:solidFill>
                <a:srgbClr val="4A86E8"/>
              </a:solidFill>
              <a:latin typeface="Consolas"/>
              <a:ea typeface="Consolas"/>
              <a:cs typeface="Consolas"/>
              <a:sym typeface="Consolas"/>
            </a:endParaRPr>
          </a:p>
          <a:p>
            <a:pPr marL="0" indent="0">
              <a:lnSpc>
                <a:spcPct val="100000"/>
              </a:lnSpc>
              <a:spcBef>
                <a:spcPts val="0"/>
              </a:spcBef>
              <a:spcAft>
                <a:spcPts val="0"/>
              </a:spcAft>
              <a:buNone/>
            </a:pPr>
            <a:r>
              <a:rPr lang="en" sz="1400">
                <a:solidFill>
                  <a:srgbClr val="4A86E8"/>
                </a:solidFill>
                <a:latin typeface="Consolas"/>
                <a:ea typeface="Consolas"/>
                <a:cs typeface="Consolas"/>
                <a:sym typeface="Consolas"/>
              </a:rPr>
              <a:t>INFO: Done computing averages. 64909 commits (code only)</a:t>
            </a:r>
            <a:endParaRPr sz="1400">
              <a:solidFill>
                <a:srgbClr val="4A86E8"/>
              </a:solidFill>
              <a:latin typeface="Consolas"/>
              <a:ea typeface="Consolas"/>
              <a:cs typeface="Consolas"/>
              <a:sym typeface="Consolas"/>
            </a:endParaRPr>
          </a:p>
          <a:p>
            <a:pPr marL="0" marR="67716" indent="0">
              <a:lnSpc>
                <a:spcPct val="100000"/>
              </a:lnSpc>
              <a:spcBef>
                <a:spcPts val="1333"/>
              </a:spcBef>
              <a:spcAft>
                <a:spcPts val="0"/>
              </a:spcAft>
              <a:buNone/>
            </a:pPr>
            <a:r>
              <a:rPr lang="en" sz="1400">
                <a:latin typeface="Consolas"/>
                <a:ea typeface="Consolas"/>
                <a:cs typeface="Consolas"/>
                <a:sym typeface="Consolas"/>
              </a:rPr>
              <a:t>df </a:t>
            </a:r>
            <a:r>
              <a:rPr lang="en" sz="1400" b="1">
                <a:latin typeface="Consolas"/>
                <a:ea typeface="Consolas"/>
                <a:cs typeface="Consolas"/>
                <a:sym typeface="Consolas"/>
              </a:rPr>
              <a:t>=</a:t>
            </a:r>
            <a:r>
              <a:rPr lang="en" sz="1400">
                <a:latin typeface="Consolas"/>
                <a:ea typeface="Consolas"/>
                <a:cs typeface="Consolas"/>
                <a:sym typeface="Consolas"/>
              </a:rPr>
              <a:t> vis</a:t>
            </a:r>
            <a:r>
              <a:rPr lang="en" sz="1400" b="1">
                <a:latin typeface="Consolas"/>
                <a:ea typeface="Consolas"/>
                <a:cs typeface="Consolas"/>
                <a:sym typeface="Consolas"/>
              </a:rPr>
              <a:t>.</a:t>
            </a:r>
            <a:r>
              <a:rPr lang="en" sz="1400">
                <a:latin typeface="Consolas"/>
                <a:ea typeface="Consolas"/>
                <a:cs typeface="Consolas"/>
                <a:sym typeface="Consolas"/>
              </a:rPr>
              <a:t>plot_overall_project_locc(time_range</a:t>
            </a:r>
            <a:r>
              <a:rPr lang="en" sz="1400" b="1">
                <a:latin typeface="Consolas"/>
                <a:ea typeface="Consolas"/>
                <a:cs typeface="Consolas"/>
                <a:sym typeface="Consolas"/>
              </a:rPr>
              <a:t>=None</a:t>
            </a:r>
            <a:r>
              <a:rPr lang="en" sz="1400">
                <a:latin typeface="Consolas"/>
                <a:ea typeface="Consolas"/>
                <a:cs typeface="Consolas"/>
                <a:sym typeface="Consolas"/>
              </a:rPr>
              <a:t>, log</a:t>
            </a:r>
            <a:r>
              <a:rPr lang="en" sz="1400" b="1">
                <a:latin typeface="Consolas"/>
                <a:ea typeface="Consolas"/>
                <a:cs typeface="Consolas"/>
                <a:sym typeface="Consolas"/>
              </a:rPr>
              <a:t>=True</a:t>
            </a:r>
            <a:r>
              <a:rPr lang="en" sz="1400">
                <a:latin typeface="Consolas"/>
                <a:ea typeface="Consolas"/>
                <a:cs typeface="Consolas"/>
                <a:sym typeface="Consolas"/>
              </a:rPr>
              <a:t>)</a:t>
            </a:r>
            <a:endParaRPr/>
          </a:p>
        </p:txBody>
      </p:sp>
      <p:pic>
        <p:nvPicPr>
          <p:cNvPr id="286" name="Google Shape;286;p33"/>
          <p:cNvPicPr preferRelativeResize="0"/>
          <p:nvPr/>
        </p:nvPicPr>
        <p:blipFill>
          <a:blip r:embed="rId4">
            <a:alphaModFix/>
          </a:blip>
          <a:stretch>
            <a:fillRect/>
          </a:stretch>
        </p:blipFill>
        <p:spPr>
          <a:xfrm>
            <a:off x="6326352" y="4375119"/>
            <a:ext cx="3406247" cy="1942461"/>
          </a:xfrm>
          <a:prstGeom prst="rect">
            <a:avLst/>
          </a:prstGeom>
          <a:noFill/>
          <a:ln>
            <a:noFill/>
          </a:ln>
          <a:effectLst>
            <a:outerShdw blurRad="57150" dist="19050" dir="5400000" algn="bl" rotWithShape="0">
              <a:srgbClr val="000000">
                <a:alpha val="50000"/>
              </a:srgbClr>
            </a:outerShdw>
          </a:effectLst>
        </p:spPr>
      </p:pic>
      <p:sp>
        <p:nvSpPr>
          <p:cNvPr id="287" name="Google Shape;287;p33"/>
          <p:cNvSpPr txBox="1"/>
          <p:nvPr/>
        </p:nvSpPr>
        <p:spPr>
          <a:xfrm>
            <a:off x="128100" y="4840366"/>
            <a:ext cx="5811686" cy="147722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Some currently available projects (more are being added constantly): </a:t>
            </a:r>
            <a:r>
              <a:rPr lang="en" sz="1600">
                <a:solidFill>
                  <a:schemeClr val="dk2"/>
                </a:solidFill>
              </a:rPr>
              <a:t>LAMMPS, Spack, PETSc, Nek5000, NWChem, E3SM, QPMCPACK, qdpxx, NWChem, TAU,...</a:t>
            </a:r>
            <a:r>
              <a:rPr lang="en" sz="1600"/>
              <a:t>  Initial import can take up to 36 hours for some larger projects, but subsequent updates are fast and automated.</a:t>
            </a:r>
            <a:endParaRPr sz="1600"/>
          </a:p>
        </p:txBody>
      </p:sp>
      <p:sp>
        <p:nvSpPr>
          <p:cNvPr id="288" name="Google Shape;288;p33"/>
          <p:cNvSpPr txBox="1"/>
          <p:nvPr/>
        </p:nvSpPr>
        <p:spPr>
          <a:xfrm>
            <a:off x="3490157" y="3167886"/>
            <a:ext cx="3998958"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1A73E8"/>
                </a:solidFill>
              </a:rPr>
              <a:t>https://github.com/HPCL/ideas-uo/</a:t>
            </a:r>
            <a:endParaRPr>
              <a:solidFill>
                <a:srgbClr val="1A73E8"/>
              </a:solidFill>
            </a:endParaRPr>
          </a:p>
        </p:txBody>
      </p:sp>
      <p:sp>
        <p:nvSpPr>
          <p:cNvPr id="289" name="Google Shape;289;p33"/>
          <p:cNvSpPr txBox="1">
            <a:spLocks noGrp="1"/>
          </p:cNvSpPr>
          <p:nvPr>
            <p:ph type="subTitle" idx="4294967295"/>
          </p:nvPr>
        </p:nvSpPr>
        <p:spPr>
          <a:xfrm>
            <a:off x="8402611" y="-202254"/>
            <a:ext cx="3786214" cy="53346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0" algn="r">
              <a:spcBef>
                <a:spcPts val="1466"/>
              </a:spcBef>
              <a:spcAft>
                <a:spcPts val="0"/>
              </a:spcAft>
              <a:buNone/>
            </a:pPr>
            <a:r>
              <a:rPr lang="en" sz="1866" u="sng">
                <a:solidFill>
                  <a:schemeClr val="hlink"/>
                </a:solidFill>
                <a:latin typeface="Arial"/>
                <a:ea typeface="Arial"/>
                <a:cs typeface="Arial"/>
                <a:sym typeface="Arial"/>
                <a:hlinkClick r:id="rId5"/>
              </a:rPr>
              <a:t>https://bit.ly/DevPatterns</a:t>
            </a:r>
            <a:r>
              <a:rPr lang="en" sz="1866">
                <a:latin typeface="Arial"/>
                <a:ea typeface="Arial"/>
                <a:cs typeface="Arial"/>
                <a:sym typeface="Arial"/>
              </a:rPr>
              <a:t> </a:t>
            </a:r>
            <a:endParaRPr sz="1866">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4"/>
          <p:cNvPicPr preferRelativeResize="0"/>
          <p:nvPr/>
        </p:nvPicPr>
        <p:blipFill>
          <a:blip r:embed="rId3">
            <a:alphaModFix/>
          </a:blip>
          <a:stretch>
            <a:fillRect/>
          </a:stretch>
        </p:blipFill>
        <p:spPr>
          <a:xfrm>
            <a:off x="7077532" y="3352645"/>
            <a:ext cx="4515973" cy="2614959"/>
          </a:xfrm>
          <a:prstGeom prst="rect">
            <a:avLst/>
          </a:prstGeom>
          <a:noFill/>
          <a:ln>
            <a:noFill/>
          </a:ln>
        </p:spPr>
      </p:pic>
      <p:pic>
        <p:nvPicPr>
          <p:cNvPr id="295" name="Google Shape;295;p34"/>
          <p:cNvPicPr preferRelativeResize="0"/>
          <p:nvPr/>
        </p:nvPicPr>
        <p:blipFill>
          <a:blip r:embed="rId4">
            <a:alphaModFix/>
          </a:blip>
          <a:stretch>
            <a:fillRect/>
          </a:stretch>
        </p:blipFill>
        <p:spPr>
          <a:xfrm>
            <a:off x="278894" y="1132823"/>
            <a:ext cx="4643027" cy="2668204"/>
          </a:xfrm>
          <a:prstGeom prst="rect">
            <a:avLst/>
          </a:prstGeom>
          <a:noFill/>
          <a:ln>
            <a:noFill/>
          </a:ln>
        </p:spPr>
      </p:pic>
      <p:sp>
        <p:nvSpPr>
          <p:cNvPr id="296" name="Google Shape;296;p34"/>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a:t>
            </a:r>
            <a:endParaRPr/>
          </a:p>
        </p:txBody>
      </p:sp>
      <p:sp>
        <p:nvSpPr>
          <p:cNvPr id="297" name="Google Shape;297;p34"/>
          <p:cNvSpPr txBox="1"/>
          <p:nvPr/>
        </p:nvSpPr>
        <p:spPr>
          <a:xfrm>
            <a:off x="5819029" y="1132832"/>
            <a:ext cx="5774496" cy="190811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Simple line counts in git commit diffs:</a:t>
            </a:r>
            <a:endParaRPr/>
          </a:p>
          <a:p>
            <a:pPr marL="457086" indent="-270866">
              <a:spcBef>
                <a:spcPts val="0"/>
              </a:spcBef>
              <a:spcAft>
                <a:spcPts val="0"/>
              </a:spcAft>
              <a:buSzPts val="1400"/>
              <a:buChar char="●"/>
            </a:pPr>
            <a:r>
              <a:rPr lang="en"/>
              <a:t>Patterns such as ‘---+++’ are counted as </a:t>
            </a:r>
            <a:r>
              <a:rPr lang="en" i="1"/>
              <a:t>edited</a:t>
            </a:r>
            <a:r>
              <a:rPr lang="en"/>
              <a:t> lines, e.g., 3 in this example</a:t>
            </a:r>
            <a:endParaRPr/>
          </a:p>
          <a:p>
            <a:pPr marL="457086" indent="-270866">
              <a:spcBef>
                <a:spcPts val="0"/>
              </a:spcBef>
              <a:spcAft>
                <a:spcPts val="0"/>
              </a:spcAft>
              <a:buSzPts val="1400"/>
              <a:buChar char="●"/>
            </a:pPr>
            <a:r>
              <a:rPr lang="en"/>
              <a:t>Unmatched ‘-’ and ‘+’ lines counted as lines </a:t>
            </a:r>
            <a:r>
              <a:rPr lang="en" i="1"/>
              <a:t>deleted</a:t>
            </a:r>
            <a:r>
              <a:rPr lang="en"/>
              <a:t> and </a:t>
            </a:r>
            <a:r>
              <a:rPr lang="en" i="1"/>
              <a:t>added</a:t>
            </a:r>
            <a:r>
              <a:rPr lang="en"/>
              <a:t>, respectively</a:t>
            </a:r>
            <a:endParaRPr/>
          </a:p>
          <a:p>
            <a:pPr marL="457086" indent="-270866">
              <a:spcBef>
                <a:spcPts val="0"/>
              </a:spcBef>
              <a:spcAft>
                <a:spcPts val="0"/>
              </a:spcAft>
              <a:buSzPts val="1400"/>
              <a:buFont typeface="Consolas"/>
              <a:buChar char="●"/>
            </a:pPr>
            <a:r>
              <a:rPr lang="en">
                <a:latin typeface="Consolas"/>
                <a:ea typeface="Consolas"/>
                <a:cs typeface="Consolas"/>
                <a:sym typeface="Consolas"/>
              </a:rPr>
              <a:t>LOCC = edited + deleted + added</a:t>
            </a:r>
            <a:endParaRPr/>
          </a:p>
        </p:txBody>
      </p:sp>
      <p:sp>
        <p:nvSpPr>
          <p:cNvPr id="298" name="Google Shape;298;p34"/>
          <p:cNvSpPr/>
          <p:nvPr/>
        </p:nvSpPr>
        <p:spPr>
          <a:xfrm rot="-558343">
            <a:off x="4811525" y="2174450"/>
            <a:ext cx="1226627" cy="368148"/>
          </a:xfrm>
          <a:prstGeom prst="leftArrow">
            <a:avLst>
              <a:gd name="adj1" fmla="val 58051"/>
              <a:gd name="adj2" fmla="val 147681"/>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99" name="Google Shape;299;p34"/>
          <p:cNvSpPr txBox="1"/>
          <p:nvPr/>
        </p:nvSpPr>
        <p:spPr>
          <a:xfrm>
            <a:off x="972280" y="4005858"/>
            <a:ext cx="5712112" cy="2462107"/>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More “intelligent” estimate of the magnitude of changes:</a:t>
            </a:r>
            <a:endParaRPr/>
          </a:p>
          <a:p>
            <a:pPr marL="457086" indent="-347047">
              <a:spcBef>
                <a:spcPts val="0"/>
              </a:spcBef>
              <a:spcAft>
                <a:spcPts val="0"/>
              </a:spcAft>
              <a:buSzPts val="1400"/>
              <a:buChar char="●"/>
            </a:pPr>
            <a:r>
              <a:rPr lang="en"/>
              <a:t>Collect the </a:t>
            </a:r>
            <a:r>
              <a:rPr lang="en" i="1"/>
              <a:t>old</a:t>
            </a:r>
            <a:r>
              <a:rPr lang="en"/>
              <a:t> and </a:t>
            </a:r>
            <a:r>
              <a:rPr lang="en" i="1"/>
              <a:t>new</a:t>
            </a:r>
            <a:r>
              <a:rPr lang="en"/>
              <a:t> strings corresponding to each commit’s diffs</a:t>
            </a:r>
            <a:endParaRPr/>
          </a:p>
          <a:p>
            <a:pPr marL="457086" indent="-347047">
              <a:spcBef>
                <a:spcPts val="0"/>
              </a:spcBef>
              <a:spcAft>
                <a:spcPts val="0"/>
              </a:spcAft>
              <a:buSzPts val="1400"/>
              <a:buChar char="●"/>
            </a:pPr>
            <a:r>
              <a:rPr lang="en"/>
              <a:t>Apply text distance metrics (based on the </a:t>
            </a:r>
            <a:r>
              <a:rPr lang="en">
                <a:latin typeface="Consolas"/>
                <a:ea typeface="Consolas"/>
                <a:cs typeface="Consolas"/>
                <a:sym typeface="Consolas"/>
              </a:rPr>
              <a:t>textdistance</a:t>
            </a:r>
            <a:r>
              <a:rPr lang="en"/>
              <a:t> Python package; ~30 methods)</a:t>
            </a:r>
            <a:endParaRPr/>
          </a:p>
          <a:p>
            <a:pPr marL="457086" indent="-347047">
              <a:spcBef>
                <a:spcPts val="0"/>
              </a:spcBef>
              <a:spcAft>
                <a:spcPts val="0"/>
              </a:spcAft>
              <a:buSzPts val="1400"/>
              <a:buFont typeface="Consolas"/>
              <a:buChar char="●"/>
            </a:pPr>
            <a:r>
              <a:rPr lang="en"/>
              <a:t>E.g., </a:t>
            </a:r>
            <a:r>
              <a:rPr lang="en">
                <a:latin typeface="Consolas"/>
                <a:ea typeface="Consolas"/>
                <a:cs typeface="Consolas"/>
                <a:sym typeface="Consolas"/>
              </a:rPr>
              <a:t>change-size-cos</a:t>
            </a:r>
            <a:r>
              <a:rPr lang="en">
                <a:latin typeface="Calibri"/>
                <a:ea typeface="Calibri"/>
                <a:cs typeface="Calibri"/>
                <a:sym typeface="Calibri"/>
              </a:rPr>
              <a:t> </a:t>
            </a:r>
            <a:r>
              <a:rPr lang="en"/>
              <a:t>is the cos distance between the vector embeddings of </a:t>
            </a:r>
            <a:r>
              <a:rPr lang="en" i="1"/>
              <a:t>old</a:t>
            </a:r>
            <a:r>
              <a:rPr lang="en"/>
              <a:t> and </a:t>
            </a:r>
            <a:r>
              <a:rPr lang="en" i="1"/>
              <a:t>new</a:t>
            </a:r>
            <a:endParaRPr i="1">
              <a:latin typeface="Calibri"/>
              <a:ea typeface="Calibri"/>
              <a:cs typeface="Calibri"/>
              <a:sym typeface="Calibri"/>
            </a:endParaRPr>
          </a:p>
        </p:txBody>
      </p:sp>
      <p:sp>
        <p:nvSpPr>
          <p:cNvPr id="300" name="Google Shape;300;p34"/>
          <p:cNvSpPr txBox="1"/>
          <p:nvPr/>
        </p:nvSpPr>
        <p:spPr>
          <a:xfrm>
            <a:off x="9313940" y="5688637"/>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1" name="Google Shape;301;p34"/>
          <p:cNvSpPr txBox="1"/>
          <p:nvPr/>
        </p:nvSpPr>
        <p:spPr>
          <a:xfrm>
            <a:off x="2342423" y="3538896"/>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2" name="Google Shape;302;p34"/>
          <p:cNvSpPr txBox="1"/>
          <p:nvPr/>
        </p:nvSpPr>
        <p:spPr>
          <a:xfrm rot="-5400000">
            <a:off x="-66050" y="2096981"/>
            <a:ext cx="933757"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3" name="Google Shape;303;p34"/>
          <p:cNvSpPr txBox="1"/>
          <p:nvPr/>
        </p:nvSpPr>
        <p:spPr>
          <a:xfrm rot="-5400000">
            <a:off x="6790431" y="4485851"/>
            <a:ext cx="783796"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4" name="Google Shape;304;p34"/>
          <p:cNvSpPr/>
          <p:nvPr/>
        </p:nvSpPr>
        <p:spPr>
          <a:xfrm rot="10538737">
            <a:off x="6284833" y="4017018"/>
            <a:ext cx="1427350" cy="358221"/>
          </a:xfrm>
          <a:prstGeom prst="leftArrow">
            <a:avLst>
              <a:gd name="adj1" fmla="val 50277"/>
              <a:gd name="adj2" fmla="val 191466"/>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 (cont.)</a:t>
            </a:r>
            <a:endParaRPr/>
          </a:p>
        </p:txBody>
      </p:sp>
      <p:sp>
        <p:nvSpPr>
          <p:cNvPr id="310" name="Google Shape;310;p35"/>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solidFill>
                  <a:srgbClr val="000000"/>
                </a:solidFill>
              </a:rPr>
              <a:t>Time-series git data is messy</a:t>
            </a:r>
            <a:endParaRPr>
              <a:solidFill>
                <a:srgbClr val="000000"/>
              </a:solidFill>
            </a:endParaRPr>
          </a:p>
          <a:p>
            <a:pPr marL="1218895" lvl="1" indent="-431692">
              <a:spcBef>
                <a:spcPts val="0"/>
              </a:spcBef>
              <a:spcAft>
                <a:spcPts val="0"/>
              </a:spcAft>
              <a:buClr>
                <a:srgbClr val="000000"/>
              </a:buClr>
              <a:buSzPts val="1500"/>
              <a:buChar char="●"/>
            </a:pPr>
            <a:r>
              <a:rPr lang="en">
                <a:solidFill>
                  <a:srgbClr val="000000"/>
                </a:solidFill>
              </a:rPr>
              <a:t>Moving averages help see trends for any time period </a:t>
            </a:r>
            <a:endParaRPr>
              <a:solidFill>
                <a:srgbClr val="000000"/>
              </a:solidFill>
            </a:endParaRPr>
          </a:p>
          <a:p>
            <a:pPr marL="0" indent="0">
              <a:spcBef>
                <a:spcPts val="1333"/>
              </a:spcBef>
              <a:spcAft>
                <a:spcPts val="0"/>
              </a:spcAft>
              <a:buNone/>
            </a:pPr>
            <a:endParaRPr>
              <a:solidFill>
                <a:srgbClr val="000000"/>
              </a:solidFill>
            </a:endParaRPr>
          </a:p>
          <a:p>
            <a:pPr marL="0" indent="0">
              <a:spcBef>
                <a:spcPts val="1333"/>
              </a:spcBef>
              <a:spcAft>
                <a:spcPts val="0"/>
              </a:spcAft>
              <a:buNone/>
            </a:pPr>
            <a:endParaRPr>
              <a:solidFill>
                <a:srgbClr val="000000"/>
              </a:solidFill>
            </a:endParaRPr>
          </a:p>
          <a:p>
            <a:pPr marL="609448" indent="0">
              <a:spcBef>
                <a:spcPts val="1333"/>
              </a:spcBef>
              <a:spcAft>
                <a:spcPts val="0"/>
              </a:spcAft>
              <a:buNone/>
            </a:pPr>
            <a:endParaRPr>
              <a:solidFill>
                <a:srgbClr val="000000"/>
              </a:solidFill>
            </a:endParaRPr>
          </a:p>
          <a:p>
            <a:pPr marL="1218895" lvl="1" indent="-431692">
              <a:spcBef>
                <a:spcPts val="1333"/>
              </a:spcBef>
              <a:spcAft>
                <a:spcPts val="0"/>
              </a:spcAft>
              <a:buClr>
                <a:srgbClr val="000000"/>
              </a:buClr>
              <a:buSzPts val="1500"/>
              <a:buChar char="●"/>
            </a:pPr>
            <a:r>
              <a:rPr lang="en">
                <a:solidFill>
                  <a:srgbClr val="000000"/>
                </a:solidFill>
              </a:rPr>
              <a:t>nd cosine distance</a:t>
            </a:r>
            <a:endParaRPr>
              <a:solidFill>
                <a:srgbClr val="000000"/>
              </a:solidFill>
            </a:endParaRPr>
          </a:p>
        </p:txBody>
      </p:sp>
      <p:pic>
        <p:nvPicPr>
          <p:cNvPr id="311" name="Google Shape;311;p35"/>
          <p:cNvPicPr preferRelativeResize="0"/>
          <p:nvPr/>
        </p:nvPicPr>
        <p:blipFill rotWithShape="1">
          <a:blip r:embed="rId3">
            <a:alphaModFix/>
          </a:blip>
          <a:srcRect t="5453" b="5444"/>
          <a:stretch/>
        </p:blipFill>
        <p:spPr>
          <a:xfrm>
            <a:off x="7684565" y="971807"/>
            <a:ext cx="4240527" cy="2540405"/>
          </a:xfrm>
          <a:prstGeom prst="rect">
            <a:avLst/>
          </a:prstGeom>
          <a:noFill/>
          <a:ln>
            <a:noFill/>
          </a:ln>
        </p:spPr>
      </p:pic>
      <p:pic>
        <p:nvPicPr>
          <p:cNvPr id="312" name="Google Shape;312;p35"/>
          <p:cNvPicPr preferRelativeResize="0"/>
          <p:nvPr/>
        </p:nvPicPr>
        <p:blipFill>
          <a:blip r:embed="rId4">
            <a:alphaModFix/>
          </a:blip>
          <a:stretch>
            <a:fillRect/>
          </a:stretch>
        </p:blipFill>
        <p:spPr>
          <a:xfrm>
            <a:off x="6254718" y="3728305"/>
            <a:ext cx="4848325" cy="2627950"/>
          </a:xfrm>
          <a:prstGeom prst="rect">
            <a:avLst/>
          </a:prstGeom>
          <a:noFill/>
          <a:ln>
            <a:noFill/>
          </a:ln>
        </p:spPr>
      </p:pic>
      <p:pic>
        <p:nvPicPr>
          <p:cNvPr id="313" name="Google Shape;313;p35"/>
          <p:cNvPicPr preferRelativeResize="0"/>
          <p:nvPr/>
        </p:nvPicPr>
        <p:blipFill>
          <a:blip r:embed="rId5">
            <a:alphaModFix/>
          </a:blip>
          <a:stretch>
            <a:fillRect/>
          </a:stretch>
        </p:blipFill>
        <p:spPr>
          <a:xfrm>
            <a:off x="650330" y="2617486"/>
            <a:ext cx="3756248" cy="2296604"/>
          </a:xfrm>
          <a:prstGeom prst="rect">
            <a:avLst/>
          </a:prstGeom>
          <a:noFill/>
          <a:ln>
            <a:noFill/>
          </a:ln>
        </p:spPr>
      </p:pic>
      <p:sp>
        <p:nvSpPr>
          <p:cNvPr id="314" name="Google Shape;314;p35"/>
          <p:cNvSpPr txBox="1"/>
          <p:nvPr/>
        </p:nvSpPr>
        <p:spPr>
          <a:xfrm>
            <a:off x="418890" y="4848282"/>
            <a:ext cx="5124665" cy="1915419"/>
          </a:xfrm>
          <a:prstGeom prst="rect">
            <a:avLst/>
          </a:prstGeom>
          <a:noFill/>
          <a:ln>
            <a:noFill/>
          </a:ln>
        </p:spPr>
        <p:txBody>
          <a:bodyPr spcFirstLastPara="1" wrap="square" lIns="121868" tIns="121868" rIns="121868" bIns="121868" anchor="t" anchorCtr="0">
            <a:spAutoFit/>
          </a:bodyPr>
          <a:lstStyle/>
          <a:p>
            <a:pPr marL="609448" indent="-457086">
              <a:spcBef>
                <a:spcPts val="1466"/>
              </a:spcBef>
              <a:spcAft>
                <a:spcPts val="0"/>
              </a:spcAft>
              <a:buClr>
                <a:schemeClr val="dk1"/>
              </a:buClr>
              <a:buSzPts val="1800"/>
              <a:buChar char="🐙"/>
            </a:pPr>
            <a:r>
              <a:rPr lang="en" sz="2666">
                <a:solidFill>
                  <a:schemeClr val="dk1"/>
                </a:solidFill>
              </a:rPr>
              <a:t>Combining different “change size” metrics</a:t>
            </a:r>
            <a:endParaRPr sz="2666">
              <a:solidFill>
                <a:schemeClr val="dk1"/>
              </a:solidFill>
            </a:endParaRPr>
          </a:p>
          <a:p>
            <a:pPr marL="1218895" lvl="1" indent="-431692">
              <a:spcBef>
                <a:spcPts val="0"/>
              </a:spcBef>
              <a:spcAft>
                <a:spcPts val="0"/>
              </a:spcAft>
              <a:buClr>
                <a:schemeClr val="dk1"/>
              </a:buClr>
              <a:buSzPts val="1500"/>
              <a:buChar char="🐶"/>
            </a:pPr>
            <a:r>
              <a:rPr lang="en" sz="2133">
                <a:solidFill>
                  <a:schemeClr val="dk1"/>
                </a:solidFill>
              </a:rPr>
              <a:t>Example on right: simple LOCC totals and cos distance</a:t>
            </a:r>
            <a:endParaRPr/>
          </a:p>
        </p:txBody>
      </p:sp>
      <p:sp>
        <p:nvSpPr>
          <p:cNvPr id="315" name="Google Shape;315;p35"/>
          <p:cNvSpPr/>
          <p:nvPr/>
        </p:nvSpPr>
        <p:spPr>
          <a:xfrm rot="10283476">
            <a:off x="5638521" y="5326949"/>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6" name="Google Shape;316;p35"/>
          <p:cNvSpPr/>
          <p:nvPr/>
        </p:nvSpPr>
        <p:spPr>
          <a:xfrm rot="10283476">
            <a:off x="7068382" y="1642617"/>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7" name="Google Shape;317;p35"/>
          <p:cNvSpPr/>
          <p:nvPr/>
        </p:nvSpPr>
        <p:spPr>
          <a:xfrm rot="-4442864">
            <a:off x="3578744" y="2258036"/>
            <a:ext cx="458335" cy="239831"/>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8" name="Google Shape;318;p35"/>
          <p:cNvSpPr/>
          <p:nvPr/>
        </p:nvSpPr>
        <p:spPr>
          <a:xfrm rot="-1731454">
            <a:off x="9662841" y="4132126"/>
            <a:ext cx="1072998" cy="20399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2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Significant events</a:t>
            </a:r>
            <a:endParaRPr/>
          </a:p>
        </p:txBody>
      </p:sp>
      <p:pic>
        <p:nvPicPr>
          <p:cNvPr id="324" name="Google Shape;324;p36"/>
          <p:cNvPicPr preferRelativeResize="0"/>
          <p:nvPr/>
        </p:nvPicPr>
        <p:blipFill>
          <a:blip r:embed="rId3">
            <a:alphaModFix/>
          </a:blip>
          <a:stretch>
            <a:fillRect/>
          </a:stretch>
        </p:blipFill>
        <p:spPr>
          <a:xfrm>
            <a:off x="1117310" y="1073389"/>
            <a:ext cx="4164017" cy="2257039"/>
          </a:xfrm>
          <a:prstGeom prst="rect">
            <a:avLst/>
          </a:prstGeom>
          <a:noFill/>
          <a:ln w="28575" cap="flat" cmpd="sng">
            <a:solidFill>
              <a:srgbClr val="1A73E8"/>
            </a:solidFill>
            <a:prstDash val="solid"/>
            <a:round/>
            <a:headEnd type="none" w="sm" len="sm"/>
            <a:tailEnd type="none" w="sm" len="sm"/>
          </a:ln>
        </p:spPr>
      </p:pic>
      <p:grpSp>
        <p:nvGrpSpPr>
          <p:cNvPr id="325" name="Google Shape;325;p36"/>
          <p:cNvGrpSpPr/>
          <p:nvPr/>
        </p:nvGrpSpPr>
        <p:grpSpPr>
          <a:xfrm>
            <a:off x="3806775" y="648459"/>
            <a:ext cx="6747810" cy="2547236"/>
            <a:chOff x="2109178" y="546125"/>
            <a:chExt cx="5620269" cy="2547900"/>
          </a:xfrm>
        </p:grpSpPr>
        <p:sp>
          <p:nvSpPr>
            <p:cNvPr id="326" name="Google Shape;326;p36"/>
            <p:cNvSpPr/>
            <p:nvPr/>
          </p:nvSpPr>
          <p:spPr>
            <a:xfrm>
              <a:off x="2109178" y="1180925"/>
              <a:ext cx="365400" cy="1913100"/>
            </a:xfrm>
            <a:prstGeom prst="rect">
              <a:avLst/>
            </a:prstGeom>
            <a:no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327" name="Google Shape;327;p36"/>
            <p:cNvPicPr preferRelativeResize="0"/>
            <p:nvPr/>
          </p:nvPicPr>
          <p:blipFill>
            <a:blip r:embed="rId4">
              <a:alphaModFix/>
            </a:blip>
            <a:stretch>
              <a:fillRect/>
            </a:stretch>
          </p:blipFill>
          <p:spPr>
            <a:xfrm>
              <a:off x="4476309" y="563592"/>
              <a:ext cx="3253137" cy="2379334"/>
            </a:xfrm>
            <a:prstGeom prst="rect">
              <a:avLst/>
            </a:prstGeom>
            <a:noFill/>
            <a:ln w="28575" cap="flat" cmpd="sng">
              <a:solidFill>
                <a:srgbClr val="1A73E8"/>
              </a:solidFill>
              <a:prstDash val="solid"/>
              <a:round/>
              <a:headEnd type="none" w="sm" len="sm"/>
              <a:tailEnd type="none" w="sm" len="sm"/>
            </a:ln>
          </p:spPr>
        </p:pic>
        <p:cxnSp>
          <p:nvCxnSpPr>
            <p:cNvPr id="328" name="Google Shape;328;p36"/>
            <p:cNvCxnSpPr>
              <a:stCxn id="326" idx="0"/>
            </p:cNvCxnSpPr>
            <p:nvPr/>
          </p:nvCxnSpPr>
          <p:spPr>
            <a:xfrm rot="10800000" flipH="1">
              <a:off x="2291878" y="546125"/>
              <a:ext cx="2184000" cy="6348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36"/>
            <p:cNvCxnSpPr>
              <a:stCxn id="326" idx="2"/>
            </p:cNvCxnSpPr>
            <p:nvPr/>
          </p:nvCxnSpPr>
          <p:spPr>
            <a:xfrm rot="10800000" flipH="1">
              <a:off x="2291878" y="2950025"/>
              <a:ext cx="2196000" cy="144000"/>
            </a:xfrm>
            <a:prstGeom prst="straightConnector1">
              <a:avLst/>
            </a:prstGeom>
            <a:noFill/>
            <a:ln w="19050" cap="flat" cmpd="sng">
              <a:solidFill>
                <a:schemeClr val="dk2"/>
              </a:solidFill>
              <a:prstDash val="solid"/>
              <a:round/>
              <a:headEnd type="none" w="med" len="med"/>
              <a:tailEnd type="none" w="med" len="med"/>
            </a:ln>
          </p:spPr>
        </p:cxnSp>
      </p:grpSp>
      <p:pic>
        <p:nvPicPr>
          <p:cNvPr id="330" name="Google Shape;330;p36"/>
          <p:cNvPicPr preferRelativeResize="0"/>
          <p:nvPr/>
        </p:nvPicPr>
        <p:blipFill>
          <a:blip r:embed="rId5">
            <a:alphaModFix/>
          </a:blip>
          <a:stretch>
            <a:fillRect/>
          </a:stretch>
        </p:blipFill>
        <p:spPr>
          <a:xfrm>
            <a:off x="1117309" y="3971260"/>
            <a:ext cx="4241744" cy="2304950"/>
          </a:xfrm>
          <a:prstGeom prst="rect">
            <a:avLst/>
          </a:prstGeom>
          <a:noFill/>
          <a:ln w="28575" cap="flat" cmpd="sng">
            <a:solidFill>
              <a:srgbClr val="FF00FF"/>
            </a:solidFill>
            <a:prstDash val="solid"/>
            <a:round/>
            <a:headEnd type="none" w="sm" len="sm"/>
            <a:tailEnd type="none" w="sm" len="sm"/>
          </a:ln>
        </p:spPr>
      </p:pic>
      <p:sp>
        <p:nvSpPr>
          <p:cNvPr id="331" name="Google Shape;331;p36"/>
          <p:cNvSpPr txBox="1"/>
          <p:nvPr/>
        </p:nvSpPr>
        <p:spPr>
          <a:xfrm>
            <a:off x="1682761" y="1250543"/>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1A73E8"/>
                </a:solidFill>
              </a:rPr>
              <a:t>Project 1</a:t>
            </a:r>
            <a:endParaRPr b="1">
              <a:solidFill>
                <a:srgbClr val="1A73E8"/>
              </a:solidFill>
            </a:endParaRPr>
          </a:p>
        </p:txBody>
      </p:sp>
      <p:sp>
        <p:nvSpPr>
          <p:cNvPr id="332" name="Google Shape;332;p36"/>
          <p:cNvSpPr txBox="1"/>
          <p:nvPr/>
        </p:nvSpPr>
        <p:spPr>
          <a:xfrm>
            <a:off x="1784335" y="4271956"/>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FF00FF"/>
                </a:solidFill>
              </a:rPr>
              <a:t>Project 2</a:t>
            </a:r>
            <a:endParaRPr b="1">
              <a:solidFill>
                <a:srgbClr val="FF00FF"/>
              </a:solidFill>
            </a:endParaRPr>
          </a:p>
        </p:txBody>
      </p:sp>
      <p:grpSp>
        <p:nvGrpSpPr>
          <p:cNvPr id="333" name="Google Shape;333;p36"/>
          <p:cNvGrpSpPr/>
          <p:nvPr/>
        </p:nvGrpSpPr>
        <p:grpSpPr>
          <a:xfrm>
            <a:off x="4245447" y="3612873"/>
            <a:ext cx="6309138" cy="2444542"/>
            <a:chOff x="2622336" y="3598625"/>
            <a:chExt cx="6393470" cy="2445179"/>
          </a:xfrm>
        </p:grpSpPr>
        <p:pic>
          <p:nvPicPr>
            <p:cNvPr id="334" name="Google Shape;334;p36"/>
            <p:cNvPicPr preferRelativeResize="0"/>
            <p:nvPr/>
          </p:nvPicPr>
          <p:blipFill>
            <a:blip r:embed="rId6">
              <a:alphaModFix/>
            </a:blip>
            <a:stretch>
              <a:fillRect/>
            </a:stretch>
          </p:blipFill>
          <p:spPr>
            <a:xfrm>
              <a:off x="5115798" y="3664437"/>
              <a:ext cx="3900008" cy="2379367"/>
            </a:xfrm>
            <a:prstGeom prst="rect">
              <a:avLst/>
            </a:prstGeom>
            <a:noFill/>
            <a:ln w="28575" cap="flat" cmpd="sng">
              <a:solidFill>
                <a:srgbClr val="FF00FF"/>
              </a:solidFill>
              <a:prstDash val="solid"/>
              <a:round/>
              <a:headEnd type="none" w="sm" len="sm"/>
              <a:tailEnd type="none" w="sm" len="sm"/>
            </a:ln>
          </p:spPr>
        </p:pic>
        <p:cxnSp>
          <p:nvCxnSpPr>
            <p:cNvPr id="335" name="Google Shape;335;p36"/>
            <p:cNvCxnSpPr>
              <a:stCxn id="336" idx="2"/>
            </p:cNvCxnSpPr>
            <p:nvPr/>
          </p:nvCxnSpPr>
          <p:spPr>
            <a:xfrm>
              <a:off x="2805036" y="5966825"/>
              <a:ext cx="2266800" cy="64500"/>
            </a:xfrm>
            <a:prstGeom prst="straightConnector1">
              <a:avLst/>
            </a:prstGeom>
            <a:noFill/>
            <a:ln w="19050" cap="flat" cmpd="sng">
              <a:solidFill>
                <a:srgbClr val="FF00FF"/>
              </a:solidFill>
              <a:prstDash val="solid"/>
              <a:round/>
              <a:headEnd type="none" w="med" len="med"/>
              <a:tailEnd type="none" w="med" len="med"/>
            </a:ln>
          </p:spPr>
        </p:cxnSp>
        <p:sp>
          <p:nvSpPr>
            <p:cNvPr id="336" name="Google Shape;336;p36"/>
            <p:cNvSpPr/>
            <p:nvPr/>
          </p:nvSpPr>
          <p:spPr>
            <a:xfrm>
              <a:off x="2622336" y="4128725"/>
              <a:ext cx="365400" cy="1838100"/>
            </a:xfrm>
            <a:prstGeom prst="rect">
              <a:avLst/>
            </a:prstGeom>
            <a:noFill/>
            <a:ln w="19050" cap="flat" cmpd="sng">
              <a:solidFill>
                <a:srgbClr val="FF00FF"/>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cxnSp>
          <p:nvCxnSpPr>
            <p:cNvPr id="337" name="Google Shape;337;p36"/>
            <p:cNvCxnSpPr>
              <a:stCxn id="336" idx="0"/>
            </p:cNvCxnSpPr>
            <p:nvPr/>
          </p:nvCxnSpPr>
          <p:spPr>
            <a:xfrm rot="10800000" flipH="1">
              <a:off x="2805036" y="3598625"/>
              <a:ext cx="2296200" cy="530100"/>
            </a:xfrm>
            <a:prstGeom prst="straightConnector1">
              <a:avLst/>
            </a:prstGeom>
            <a:noFill/>
            <a:ln w="19050" cap="flat" cmpd="sng">
              <a:solidFill>
                <a:srgbClr val="FF00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1000"/>
                                        <p:tgtEl>
                                          <p:spTgt spid="325"/>
                                        </p:tgtEl>
                                        <p:attrNameLst>
                                          <p:attrName>ppt_w</p:attrName>
                                        </p:attrNameLst>
                                      </p:cBhvr>
                                      <p:tavLst>
                                        <p:tav tm="0">
                                          <p:val>
                                            <p:strVal val="0"/>
                                          </p:val>
                                        </p:tav>
                                        <p:tav tm="100000">
                                          <p:val>
                                            <p:strVal val="#ppt_w"/>
                                          </p:val>
                                        </p:tav>
                                      </p:tavLst>
                                    </p:anim>
                                    <p:anim calcmode="lin" valueType="num">
                                      <p:cBhvr additive="base">
                                        <p:cTn id="8" dur="1000"/>
                                        <p:tgtEl>
                                          <p:spTgt spid="32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1000"/>
                                        <p:tgtEl>
                                          <p:spTgt spid="333"/>
                                        </p:tgtEl>
                                        <p:attrNameLst>
                                          <p:attrName>ppt_w</p:attrName>
                                        </p:attrNameLst>
                                      </p:cBhvr>
                                      <p:tavLst>
                                        <p:tav tm="0">
                                          <p:val>
                                            <p:strVal val="0"/>
                                          </p:val>
                                        </p:tav>
                                        <p:tav tm="100000">
                                          <p:val>
                                            <p:strVal val="#ppt_w"/>
                                          </p:val>
                                        </p:tav>
                                      </p:tavLst>
                                    </p:anim>
                                    <p:anim calcmode="lin" valueType="num">
                                      <p:cBhvr additive="base">
                                        <p:cTn id="14"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No single view tells the whole story </a:t>
            </a:r>
            <a:endParaRPr/>
          </a:p>
          <a:p>
            <a:r>
              <a:rPr lang="en" sz="2133" b="0" i="1"/>
              <a:t>(project names omitted deliberately)</a:t>
            </a:r>
            <a:endParaRPr sz="2133" b="0" i="1"/>
          </a:p>
        </p:txBody>
      </p:sp>
      <p:pic>
        <p:nvPicPr>
          <p:cNvPr id="343" name="Google Shape;343;p37"/>
          <p:cNvPicPr preferRelativeResize="0"/>
          <p:nvPr/>
        </p:nvPicPr>
        <p:blipFill rotWithShape="1">
          <a:blip r:embed="rId3">
            <a:alphaModFix/>
          </a:blip>
          <a:srcRect t="872" b="5274"/>
          <a:stretch/>
        </p:blipFill>
        <p:spPr>
          <a:xfrm>
            <a:off x="6025363" y="1417541"/>
            <a:ext cx="4457007" cy="2318764"/>
          </a:xfrm>
          <a:prstGeom prst="rect">
            <a:avLst/>
          </a:prstGeom>
          <a:noFill/>
          <a:ln>
            <a:noFill/>
          </a:ln>
        </p:spPr>
      </p:pic>
      <p:pic>
        <p:nvPicPr>
          <p:cNvPr id="344" name="Google Shape;344;p37"/>
          <p:cNvPicPr preferRelativeResize="0"/>
          <p:nvPr/>
        </p:nvPicPr>
        <p:blipFill>
          <a:blip r:embed="rId4">
            <a:alphaModFix/>
          </a:blip>
          <a:stretch>
            <a:fillRect/>
          </a:stretch>
        </p:blipFill>
        <p:spPr>
          <a:xfrm>
            <a:off x="6062522" y="3987171"/>
            <a:ext cx="4382694" cy="2388943"/>
          </a:xfrm>
          <a:prstGeom prst="rect">
            <a:avLst/>
          </a:prstGeom>
          <a:noFill/>
          <a:ln>
            <a:noFill/>
          </a:ln>
        </p:spPr>
      </p:pic>
      <p:pic>
        <p:nvPicPr>
          <p:cNvPr id="345" name="Google Shape;345;p37"/>
          <p:cNvPicPr preferRelativeResize="0"/>
          <p:nvPr/>
        </p:nvPicPr>
        <p:blipFill>
          <a:blip r:embed="rId5">
            <a:alphaModFix/>
          </a:blip>
          <a:stretch>
            <a:fillRect/>
          </a:stretch>
        </p:blipFill>
        <p:spPr>
          <a:xfrm>
            <a:off x="1339034" y="1315985"/>
            <a:ext cx="3304689" cy="2506974"/>
          </a:xfrm>
          <a:prstGeom prst="rect">
            <a:avLst/>
          </a:prstGeom>
          <a:noFill/>
          <a:ln>
            <a:noFill/>
          </a:ln>
        </p:spPr>
      </p:pic>
      <p:sp>
        <p:nvSpPr>
          <p:cNvPr id="346" name="Google Shape;346;p37"/>
          <p:cNvSpPr/>
          <p:nvPr/>
        </p:nvSpPr>
        <p:spPr>
          <a:xfrm rot="-5400000">
            <a:off x="-67283" y="4888820"/>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2</a:t>
            </a:r>
            <a:endParaRPr b="1"/>
          </a:p>
        </p:txBody>
      </p:sp>
      <p:cxnSp>
        <p:nvCxnSpPr>
          <p:cNvPr id="347" name="Google Shape;347;p37"/>
          <p:cNvCxnSpPr/>
          <p:nvPr/>
        </p:nvCxnSpPr>
        <p:spPr>
          <a:xfrm rot="10800000" flipH="1">
            <a:off x="141796" y="3875883"/>
            <a:ext cx="12014470" cy="19995"/>
          </a:xfrm>
          <a:prstGeom prst="straightConnector1">
            <a:avLst/>
          </a:prstGeom>
          <a:noFill/>
          <a:ln w="28575" cap="flat" cmpd="sng">
            <a:solidFill>
              <a:schemeClr val="dk2"/>
            </a:solidFill>
            <a:prstDash val="dash"/>
            <a:round/>
            <a:headEnd type="none" w="med" len="med"/>
            <a:tailEnd type="none" w="med" len="med"/>
          </a:ln>
        </p:spPr>
      </p:cxnSp>
      <p:sp>
        <p:nvSpPr>
          <p:cNvPr id="348" name="Google Shape;348;p37"/>
          <p:cNvSpPr/>
          <p:nvPr/>
        </p:nvSpPr>
        <p:spPr>
          <a:xfrm>
            <a:off x="3609921" y="1417558"/>
            <a:ext cx="1470017" cy="2515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2020</a:t>
            </a:r>
            <a:endParaRPr b="1"/>
          </a:p>
        </p:txBody>
      </p:sp>
      <p:sp>
        <p:nvSpPr>
          <p:cNvPr id="349" name="Google Shape;349;p37"/>
          <p:cNvSpPr/>
          <p:nvPr/>
        </p:nvSpPr>
        <p:spPr>
          <a:xfrm rot="-5400000">
            <a:off x="-67283" y="2372926"/>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1</a:t>
            </a:r>
            <a:endParaRPr b="1"/>
          </a:p>
        </p:txBody>
      </p:sp>
      <p:pic>
        <p:nvPicPr>
          <p:cNvPr id="350" name="Google Shape;350;p37"/>
          <p:cNvPicPr preferRelativeResize="0"/>
          <p:nvPr/>
        </p:nvPicPr>
        <p:blipFill>
          <a:blip r:embed="rId6">
            <a:alphaModFix/>
          </a:blip>
          <a:stretch>
            <a:fillRect/>
          </a:stretch>
        </p:blipFill>
        <p:spPr>
          <a:xfrm>
            <a:off x="1339018" y="3910446"/>
            <a:ext cx="3304695" cy="2537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How do projects weather interesting times?</a:t>
            </a:r>
            <a:endParaRPr/>
          </a:p>
        </p:txBody>
      </p:sp>
      <p:pic>
        <p:nvPicPr>
          <p:cNvPr id="356" name="Google Shape;356;p38"/>
          <p:cNvPicPr preferRelativeResize="0"/>
          <p:nvPr/>
        </p:nvPicPr>
        <p:blipFill rotWithShape="1">
          <a:blip r:embed="rId3">
            <a:alphaModFix/>
          </a:blip>
          <a:srcRect t="709" b="719"/>
          <a:stretch/>
        </p:blipFill>
        <p:spPr>
          <a:xfrm>
            <a:off x="732376" y="884163"/>
            <a:ext cx="4117926" cy="2675570"/>
          </a:xfrm>
          <a:prstGeom prst="rect">
            <a:avLst/>
          </a:prstGeom>
          <a:noFill/>
          <a:ln>
            <a:noFill/>
          </a:ln>
        </p:spPr>
      </p:pic>
      <p:pic>
        <p:nvPicPr>
          <p:cNvPr id="357" name="Google Shape;357;p38"/>
          <p:cNvPicPr preferRelativeResize="0"/>
          <p:nvPr/>
        </p:nvPicPr>
        <p:blipFill rotWithShape="1">
          <a:blip r:embed="rId4">
            <a:alphaModFix/>
          </a:blip>
          <a:srcRect t="874" b="884"/>
          <a:stretch/>
        </p:blipFill>
        <p:spPr>
          <a:xfrm>
            <a:off x="6455185" y="884163"/>
            <a:ext cx="4438477" cy="2675570"/>
          </a:xfrm>
          <a:prstGeom prst="rect">
            <a:avLst/>
          </a:prstGeom>
          <a:noFill/>
          <a:ln>
            <a:noFill/>
          </a:ln>
        </p:spPr>
      </p:pic>
      <p:pic>
        <p:nvPicPr>
          <p:cNvPr id="358" name="Google Shape;358;p38"/>
          <p:cNvPicPr preferRelativeResize="0"/>
          <p:nvPr/>
        </p:nvPicPr>
        <p:blipFill rotWithShape="1">
          <a:blip r:embed="rId5">
            <a:alphaModFix/>
          </a:blip>
          <a:srcRect l="238" r="228"/>
          <a:stretch/>
        </p:blipFill>
        <p:spPr>
          <a:xfrm>
            <a:off x="784323" y="3619950"/>
            <a:ext cx="4040014" cy="2675578"/>
          </a:xfrm>
          <a:prstGeom prst="rect">
            <a:avLst/>
          </a:prstGeom>
          <a:noFill/>
          <a:ln>
            <a:noFill/>
          </a:ln>
        </p:spPr>
      </p:pic>
      <p:pic>
        <p:nvPicPr>
          <p:cNvPr id="359" name="Google Shape;359;p38"/>
          <p:cNvPicPr preferRelativeResize="0"/>
          <p:nvPr/>
        </p:nvPicPr>
        <p:blipFill rotWithShape="1">
          <a:blip r:embed="rId6">
            <a:alphaModFix/>
          </a:blip>
          <a:srcRect l="1427" r="1437"/>
          <a:stretch/>
        </p:blipFill>
        <p:spPr>
          <a:xfrm>
            <a:off x="6455184" y="3559733"/>
            <a:ext cx="4438479" cy="2796005"/>
          </a:xfrm>
          <a:prstGeom prst="rect">
            <a:avLst/>
          </a:prstGeom>
          <a:noFill/>
          <a:ln>
            <a:noFill/>
          </a:ln>
        </p:spPr>
      </p:pic>
      <p:sp>
        <p:nvSpPr>
          <p:cNvPr id="360" name="Google Shape;360;p38"/>
          <p:cNvSpPr txBox="1"/>
          <p:nvPr/>
        </p:nvSpPr>
        <p:spPr>
          <a:xfrm>
            <a:off x="2014675"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1</a:t>
            </a:r>
            <a:endParaRPr>
              <a:solidFill>
                <a:srgbClr val="FF0000"/>
              </a:solidFill>
            </a:endParaRPr>
          </a:p>
        </p:txBody>
      </p:sp>
      <p:sp>
        <p:nvSpPr>
          <p:cNvPr id="361" name="Google Shape;361;p38"/>
          <p:cNvSpPr txBox="1"/>
          <p:nvPr/>
        </p:nvSpPr>
        <p:spPr>
          <a:xfrm>
            <a:off x="7499146"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2</a:t>
            </a:r>
            <a:endParaRPr>
              <a:solidFill>
                <a:srgbClr val="FF0000"/>
              </a:solidFill>
            </a:endParaRPr>
          </a:p>
        </p:txBody>
      </p:sp>
      <p:sp>
        <p:nvSpPr>
          <p:cNvPr id="362" name="Google Shape;362;p38"/>
          <p:cNvSpPr txBox="1"/>
          <p:nvPr/>
        </p:nvSpPr>
        <p:spPr>
          <a:xfrm>
            <a:off x="7499146" y="4175839"/>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4</a:t>
            </a:r>
            <a:endParaRPr>
              <a:solidFill>
                <a:srgbClr val="FF0000"/>
              </a:solidFill>
            </a:endParaRPr>
          </a:p>
        </p:txBody>
      </p:sp>
      <p:sp>
        <p:nvSpPr>
          <p:cNvPr id="363" name="Google Shape;363;p38"/>
          <p:cNvSpPr txBox="1"/>
          <p:nvPr/>
        </p:nvSpPr>
        <p:spPr>
          <a:xfrm>
            <a:off x="1284098" y="4235090"/>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3</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p:txBody>
      </p:sp>
      <p:sp>
        <p:nvSpPr>
          <p:cNvPr id="73" name="Google Shape;73;p12"/>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2533"/>
              </a:spcBef>
              <a:spcAft>
                <a:spcPts val="0"/>
              </a:spcAft>
              <a:buSzPts val="1800"/>
              <a:buChar char="➢"/>
            </a:pPr>
            <a:r>
              <a:rPr lang="en" dirty="0"/>
              <a:t>Software development productivity is affected by many factors, many of which are difficult or impossible to measure (accurately).</a:t>
            </a:r>
          </a:p>
          <a:p>
            <a:pPr marL="609448" indent="-457086">
              <a:spcBef>
                <a:spcPts val="2533"/>
              </a:spcBef>
              <a:spcAft>
                <a:spcPts val="0"/>
              </a:spcAft>
              <a:buSzPts val="1800"/>
              <a:buChar char="➢"/>
            </a:pPr>
            <a:r>
              <a:rPr lang="en" dirty="0"/>
              <a:t>So far in this track, the focus was on best practices based on experience and expert opinion.</a:t>
            </a:r>
            <a:endParaRPr dirty="0"/>
          </a:p>
          <a:p>
            <a:pPr marL="609448" indent="-457086">
              <a:spcBef>
                <a:spcPts val="2533"/>
              </a:spcBef>
              <a:spcAft>
                <a:spcPts val="0"/>
              </a:spcAft>
              <a:buSzPts val="1800"/>
              <a:buChar char="➢"/>
            </a:pPr>
            <a:r>
              <a:rPr lang="en" dirty="0"/>
              <a:t>Here, we wish to focus on supporting best practices through software </a:t>
            </a:r>
            <a:r>
              <a:rPr lang="en" b="1" dirty="0">
                <a:solidFill>
                  <a:srgbClr val="00B050"/>
                </a:solidFill>
              </a:rPr>
              <a:t>tools</a:t>
            </a:r>
            <a:r>
              <a:rPr lang="en" dirty="0"/>
              <a:t> that can help understand how existing or new software practices may affect these observables.</a:t>
            </a:r>
            <a:endParaRPr dirty="0"/>
          </a:p>
          <a:p>
            <a:pPr marL="609448" indent="-457086">
              <a:spcBef>
                <a:spcPts val="2533"/>
              </a:spcBef>
              <a:spcAft>
                <a:spcPts val="0"/>
              </a:spcAft>
              <a:buSzPts val="1800"/>
              <a:buChar char="➢"/>
            </a:pPr>
            <a:r>
              <a:rPr lang="en" dirty="0"/>
              <a:t>Tools are meant to be used -- so we will show some simple ways in which </a:t>
            </a:r>
            <a:r>
              <a:rPr lang="en" i="1" dirty="0"/>
              <a:t>anyone</a:t>
            </a:r>
            <a:r>
              <a:rPr lang="en" dirty="0"/>
              <a:t> can begin exploring their own project’s data without significant up-front investment of time and effort.</a:t>
            </a:r>
            <a:endParaRPr dirty="0"/>
          </a:p>
          <a:p>
            <a:pPr marL="0" indent="0">
              <a:spcBef>
                <a:spcPts val="1333"/>
              </a:spcBef>
              <a:spcAft>
                <a:spcPts val="0"/>
              </a:spcAft>
              <a:buNone/>
            </a:pPr>
            <a:endParaRPr dirty="0"/>
          </a:p>
          <a:p>
            <a:pPr marL="0" indent="0">
              <a:spcBef>
                <a:spcPts val="1333"/>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54262" y="169162"/>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Where is development effort going?</a:t>
            </a:r>
            <a:endParaRPr/>
          </a:p>
        </p:txBody>
      </p:sp>
      <p:pic>
        <p:nvPicPr>
          <p:cNvPr id="369" name="Google Shape;369;p39"/>
          <p:cNvPicPr preferRelativeResize="0"/>
          <p:nvPr/>
        </p:nvPicPr>
        <p:blipFill>
          <a:blip r:embed="rId3">
            <a:alphaModFix/>
          </a:blip>
          <a:stretch>
            <a:fillRect/>
          </a:stretch>
        </p:blipFill>
        <p:spPr>
          <a:xfrm>
            <a:off x="406293" y="691647"/>
            <a:ext cx="3656648" cy="2134589"/>
          </a:xfrm>
          <a:prstGeom prst="rect">
            <a:avLst/>
          </a:prstGeom>
          <a:noFill/>
          <a:ln>
            <a:noFill/>
          </a:ln>
        </p:spPr>
      </p:pic>
      <p:pic>
        <p:nvPicPr>
          <p:cNvPr id="370" name="Google Shape;370;p39"/>
          <p:cNvPicPr preferRelativeResize="0"/>
          <p:nvPr/>
        </p:nvPicPr>
        <p:blipFill>
          <a:blip r:embed="rId4">
            <a:alphaModFix/>
          </a:blip>
          <a:stretch>
            <a:fillRect/>
          </a:stretch>
        </p:blipFill>
        <p:spPr>
          <a:xfrm>
            <a:off x="4213466" y="691658"/>
            <a:ext cx="3656653" cy="2227378"/>
          </a:xfrm>
          <a:prstGeom prst="rect">
            <a:avLst/>
          </a:prstGeom>
          <a:noFill/>
          <a:ln>
            <a:noFill/>
          </a:ln>
        </p:spPr>
      </p:pic>
      <p:pic>
        <p:nvPicPr>
          <p:cNvPr id="371" name="Google Shape;371;p39"/>
          <p:cNvPicPr preferRelativeResize="0"/>
          <p:nvPr/>
        </p:nvPicPr>
        <p:blipFill>
          <a:blip r:embed="rId5">
            <a:alphaModFix/>
          </a:blip>
          <a:stretch>
            <a:fillRect/>
          </a:stretch>
        </p:blipFill>
        <p:spPr>
          <a:xfrm>
            <a:off x="8020638" y="691657"/>
            <a:ext cx="3656653" cy="2227377"/>
          </a:xfrm>
          <a:prstGeom prst="rect">
            <a:avLst/>
          </a:prstGeom>
          <a:noFill/>
          <a:ln>
            <a:noFill/>
          </a:ln>
        </p:spPr>
      </p:pic>
      <p:pic>
        <p:nvPicPr>
          <p:cNvPr id="372" name="Google Shape;372;p39"/>
          <p:cNvPicPr preferRelativeResize="0"/>
          <p:nvPr/>
        </p:nvPicPr>
        <p:blipFill>
          <a:blip r:embed="rId6">
            <a:alphaModFix/>
          </a:blip>
          <a:stretch>
            <a:fillRect/>
          </a:stretch>
        </p:blipFill>
        <p:spPr>
          <a:xfrm>
            <a:off x="382100" y="3190022"/>
            <a:ext cx="3656648" cy="2227386"/>
          </a:xfrm>
          <a:prstGeom prst="rect">
            <a:avLst/>
          </a:prstGeom>
          <a:noFill/>
          <a:ln>
            <a:noFill/>
          </a:ln>
        </p:spPr>
      </p:pic>
      <p:pic>
        <p:nvPicPr>
          <p:cNvPr id="373" name="Google Shape;373;p39"/>
          <p:cNvPicPr preferRelativeResize="0"/>
          <p:nvPr/>
        </p:nvPicPr>
        <p:blipFill>
          <a:blip r:embed="rId7">
            <a:alphaModFix/>
          </a:blip>
          <a:stretch>
            <a:fillRect/>
          </a:stretch>
        </p:blipFill>
        <p:spPr>
          <a:xfrm>
            <a:off x="4213468" y="3190022"/>
            <a:ext cx="3656648" cy="2320170"/>
          </a:xfrm>
          <a:prstGeom prst="rect">
            <a:avLst/>
          </a:prstGeom>
          <a:noFill/>
          <a:ln>
            <a:noFill/>
          </a:ln>
        </p:spPr>
      </p:pic>
      <p:pic>
        <p:nvPicPr>
          <p:cNvPr id="374" name="Google Shape;374;p39"/>
          <p:cNvPicPr preferRelativeResize="0"/>
          <p:nvPr/>
        </p:nvPicPr>
        <p:blipFill>
          <a:blip r:embed="rId8">
            <a:alphaModFix/>
          </a:blip>
          <a:stretch>
            <a:fillRect/>
          </a:stretch>
        </p:blipFill>
        <p:spPr>
          <a:xfrm>
            <a:off x="8044837" y="3190021"/>
            <a:ext cx="3656648" cy="2227388"/>
          </a:xfrm>
          <a:prstGeom prst="rect">
            <a:avLst/>
          </a:prstGeom>
          <a:noFill/>
          <a:ln>
            <a:noFill/>
          </a:ln>
        </p:spPr>
      </p:pic>
      <p:sp>
        <p:nvSpPr>
          <p:cNvPr id="375" name="Google Shape;375;p39"/>
          <p:cNvSpPr txBox="1"/>
          <p:nvPr/>
        </p:nvSpPr>
        <p:spPr>
          <a:xfrm>
            <a:off x="365771" y="5510191"/>
            <a:ext cx="11655764" cy="733409"/>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121868" tIns="121868" rIns="121868" bIns="121868" anchor="t" anchorCtr="0">
            <a:noAutofit/>
          </a:bodyPr>
          <a:lstStyle/>
          <a:p>
            <a:pPr>
              <a:spcBef>
                <a:spcPts val="0"/>
              </a:spcBef>
              <a:spcAft>
                <a:spcPts val="0"/>
              </a:spcAft>
            </a:pPr>
            <a:r>
              <a:rPr lang="en" sz="1466"/>
              <a:t>Grannan, A., Sood, K., Norris, B., &amp; Dubey, A. (2020). Understanding the landscape of scientific software used on high-performance computing platforms. </a:t>
            </a:r>
            <a:r>
              <a:rPr lang="en" sz="1466" i="1"/>
              <a:t>The International Journal of High Performance Computing Applications. </a:t>
            </a:r>
            <a:r>
              <a:rPr lang="en" sz="1466" u="sng">
                <a:solidFill>
                  <a:schemeClr val="hlink"/>
                </a:solidFill>
                <a:hlinkClick r:id="rId9"/>
              </a:rPr>
              <a:t>https://doi.org/10.1177/1094342019899451</a:t>
            </a:r>
            <a:endParaRPr sz="1466"/>
          </a:p>
          <a:p>
            <a:pPr>
              <a:spcBef>
                <a:spcPts val="0"/>
              </a:spcBef>
              <a:spcAft>
                <a:spcPts val="0"/>
              </a:spcAft>
            </a:pPr>
            <a:endParaRPr sz="1600">
              <a:latin typeface="Arial Narrow"/>
              <a:ea typeface="Arial Narrow"/>
              <a:cs typeface="Arial Narrow"/>
              <a:sym typeface="Arial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57D-A5D6-2E92-C7A1-193A6FB5E8E9}"/>
              </a:ext>
            </a:extLst>
          </p:cNvPr>
          <p:cNvSpPr>
            <a:spLocks noGrp="1"/>
          </p:cNvSpPr>
          <p:nvPr>
            <p:ph type="ctrTitle"/>
          </p:nvPr>
        </p:nvSpPr>
        <p:spPr>
          <a:xfrm>
            <a:off x="1881963" y="1925673"/>
            <a:ext cx="9112102" cy="2049600"/>
          </a:xfrm>
        </p:spPr>
        <p:txBody>
          <a:bodyPr wrap="square" anchor="t">
            <a:normAutofit/>
          </a:bodyPr>
          <a:lstStyle/>
          <a:p>
            <a:r>
              <a:rPr lang="en-US" dirty="0"/>
              <a:t>Example Tool: </a:t>
            </a:r>
            <a:r>
              <a:rPr lang="en-US" dirty="0" err="1"/>
              <a:t>MeerCAT</a:t>
            </a:r>
            <a:br>
              <a:rPr lang="en-US" dirty="0"/>
            </a:br>
            <a:r>
              <a:rPr lang="en-US" dirty="0"/>
              <a:t>Using git data to improve developer processes and efficiency</a:t>
            </a:r>
          </a:p>
        </p:txBody>
      </p:sp>
      <p:sp>
        <p:nvSpPr>
          <p:cNvPr id="7" name="Subtitle 2">
            <a:extLst>
              <a:ext uri="{FF2B5EF4-FFF2-40B4-BE49-F238E27FC236}">
                <a16:creationId xmlns:a16="http://schemas.microsoft.com/office/drawing/2014/main" id="{8FDFA4A8-D995-58E8-DD82-0501E6387A7D}"/>
              </a:ext>
            </a:extLst>
          </p:cNvPr>
          <p:cNvSpPr>
            <a:spLocks noGrp="1"/>
          </p:cNvSpPr>
          <p:nvPr>
            <p:ph type="subTitle" idx="1"/>
          </p:nvPr>
        </p:nvSpPr>
        <p:spPr>
          <a:xfrm>
            <a:off x="4058543" y="4155440"/>
            <a:ext cx="4071739" cy="935200"/>
          </a:xfrm>
        </p:spPr>
        <p:txBody>
          <a:bodyPr/>
          <a:lstStyle/>
          <a:p>
            <a:endParaRPr lang="en-US" dirty="0"/>
          </a:p>
        </p:txBody>
      </p:sp>
    </p:spTree>
    <p:extLst>
      <p:ext uri="{BB962C8B-B14F-4D97-AF65-F5344CB8AC3E}">
        <p14:creationId xmlns:p14="http://schemas.microsoft.com/office/powerpoint/2010/main" val="202609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554984" y="391489"/>
            <a:ext cx="6182263" cy="5832489"/>
          </a:xfrm>
          <a:prstGeom prst="rect">
            <a:avLst/>
          </a:prstGeom>
        </p:spPr>
      </p:pic>
      <p:sp>
        <p:nvSpPr>
          <p:cNvPr id="7" name="TextBox 6">
            <a:extLst>
              <a:ext uri="{FF2B5EF4-FFF2-40B4-BE49-F238E27FC236}">
                <a16:creationId xmlns:a16="http://schemas.microsoft.com/office/drawing/2014/main" id="{80BB9333-FB12-A24D-98F9-DC927940D0BB}"/>
              </a:ext>
            </a:extLst>
          </p:cNvPr>
          <p:cNvSpPr txBox="1"/>
          <p:nvPr/>
        </p:nvSpPr>
        <p:spPr>
          <a:xfrm>
            <a:off x="332422" y="291762"/>
            <a:ext cx="3025045" cy="923090"/>
          </a:xfrm>
          <a:prstGeom prst="rect">
            <a:avLst/>
          </a:prstGeom>
          <a:solidFill>
            <a:schemeClr val="bg1">
              <a:lumMod val="95000"/>
            </a:schemeClr>
          </a:solidFill>
        </p:spPr>
        <p:txBody>
          <a:bodyPr wrap="square" rtlCol="0">
            <a:spAutoFit/>
          </a:bodyPr>
          <a:lstStyle/>
          <a:p>
            <a:r>
              <a:rPr lang="en-US" dirty="0"/>
              <a:t>A Draft PR is created to merge feature branch into main branch.</a:t>
            </a:r>
          </a:p>
        </p:txBody>
      </p:sp>
      <p:cxnSp>
        <p:nvCxnSpPr>
          <p:cNvPr id="9" name="Straight Arrow Connector 8">
            <a:extLst>
              <a:ext uri="{FF2B5EF4-FFF2-40B4-BE49-F238E27FC236}">
                <a16:creationId xmlns:a16="http://schemas.microsoft.com/office/drawing/2014/main" id="{BF1D2F96-971A-0248-A2B1-39688161A04A}"/>
              </a:ext>
            </a:extLst>
          </p:cNvPr>
          <p:cNvCxnSpPr/>
          <p:nvPr/>
        </p:nvCxnSpPr>
        <p:spPr>
          <a:xfrm flipV="1">
            <a:off x="3399020" y="599253"/>
            <a:ext cx="1304759" cy="1994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2790EC-1395-1B41-B142-351B6E319095}"/>
              </a:ext>
            </a:extLst>
          </p:cNvPr>
          <p:cNvSpPr txBox="1"/>
          <p:nvPr/>
        </p:nvSpPr>
        <p:spPr>
          <a:xfrm>
            <a:off x="214689" y="2016204"/>
            <a:ext cx="3025045" cy="923090"/>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triggers and analyzes file changes and reports back.</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3239734" y="2339285"/>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233234-6EA1-ED47-85CE-B1C304E2CFC8}"/>
              </a:ext>
            </a:extLst>
          </p:cNvPr>
          <p:cNvSpPr txBox="1"/>
          <p:nvPr/>
        </p:nvSpPr>
        <p:spPr>
          <a:xfrm>
            <a:off x="214689" y="4557851"/>
            <a:ext cx="3025045" cy="923090"/>
          </a:xfrm>
          <a:prstGeom prst="rect">
            <a:avLst/>
          </a:prstGeom>
          <a:solidFill>
            <a:schemeClr val="bg1">
              <a:lumMod val="95000"/>
            </a:schemeClr>
          </a:solidFill>
        </p:spPr>
        <p:txBody>
          <a:bodyPr wrap="square" rtlCol="0">
            <a:spAutoFit/>
          </a:bodyPr>
          <a:lstStyle/>
          <a:p>
            <a:r>
              <a:rPr lang="en-US" dirty="0"/>
              <a:t>More traditional Code Quality and testing tools trigger and report results.</a:t>
            </a:r>
          </a:p>
        </p:txBody>
      </p:sp>
      <p:cxnSp>
        <p:nvCxnSpPr>
          <p:cNvPr id="14" name="Straight Arrow Connector 13">
            <a:extLst>
              <a:ext uri="{FF2B5EF4-FFF2-40B4-BE49-F238E27FC236}">
                <a16:creationId xmlns:a16="http://schemas.microsoft.com/office/drawing/2014/main" id="{A1323EF9-3017-8944-BF98-4E16CEA13583}"/>
              </a:ext>
            </a:extLst>
          </p:cNvPr>
          <p:cNvCxnSpPr>
            <a:cxnSpLocks/>
          </p:cNvCxnSpPr>
          <p:nvPr/>
        </p:nvCxnSpPr>
        <p:spPr>
          <a:xfrm>
            <a:off x="3239734" y="4880932"/>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604449" y="894"/>
            <a:ext cx="7176760" cy="6770719"/>
          </a:xfrm>
          <a:prstGeom prst="rect">
            <a:avLst/>
          </a:prstGeom>
        </p:spPr>
      </p:pic>
      <p:sp>
        <p:nvSpPr>
          <p:cNvPr id="10" name="TextBox 9">
            <a:extLst>
              <a:ext uri="{FF2B5EF4-FFF2-40B4-BE49-F238E27FC236}">
                <a16:creationId xmlns:a16="http://schemas.microsoft.com/office/drawing/2014/main" id="{642790EC-1395-1B41-B142-351B6E319095}"/>
              </a:ext>
            </a:extLst>
          </p:cNvPr>
          <p:cNvSpPr txBox="1"/>
          <p:nvPr/>
        </p:nvSpPr>
        <p:spPr>
          <a:xfrm>
            <a:off x="0" y="391489"/>
            <a:ext cx="3025045" cy="6461625"/>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provides the following analysis:</a:t>
            </a:r>
          </a:p>
          <a:p>
            <a:endParaRPr lang="en-US" dirty="0"/>
          </a:p>
          <a:p>
            <a:pPr marL="342797" indent="-342797">
              <a:buAutoNum type="arabicPeriod"/>
            </a:pPr>
            <a:r>
              <a:rPr lang="en-US" dirty="0"/>
              <a:t>Are required docstrings in place and actually match the code?</a:t>
            </a:r>
          </a:p>
          <a:p>
            <a:pPr marL="342797" indent="-342797">
              <a:buAutoNum type="arabicPeriod"/>
            </a:pPr>
            <a:r>
              <a:rPr lang="en-US" dirty="0"/>
              <a:t>If changes to files will cause existing test cases to become misaligned.</a:t>
            </a:r>
          </a:p>
          <a:p>
            <a:pPr marL="342797" indent="-342797">
              <a:buAutoNum type="arabicPeriod"/>
            </a:pPr>
            <a:r>
              <a:rPr lang="en-US" dirty="0"/>
              <a:t>Potentially useful labels to add to the PR for other tools to use.</a:t>
            </a:r>
          </a:p>
          <a:p>
            <a:pPr marL="342797" indent="-342797">
              <a:buAutoNum type="arabicPeriod"/>
            </a:pPr>
            <a:r>
              <a:rPr lang="en-US" dirty="0"/>
              <a:t>Suggests other people to add to the discussion given their prior roles related to files in this PR.</a:t>
            </a:r>
          </a:p>
          <a:p>
            <a:pPr marL="342797" indent="-342797">
              <a:buAutoNum type="arabicPeriod"/>
            </a:pPr>
            <a:endParaRPr lang="en-US" dirty="0"/>
          </a:p>
          <a:p>
            <a:r>
              <a:rPr lang="en-US" dirty="0"/>
              <a:t>The link will take the user to the </a:t>
            </a:r>
            <a:r>
              <a:rPr lang="en-US" dirty="0" err="1"/>
              <a:t>MeerCat</a:t>
            </a:r>
            <a:r>
              <a:rPr lang="en-US" dirty="0"/>
              <a:t> PRA site for further refinement of the PR (see next slide).</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2742485" y="1494378"/>
            <a:ext cx="2707859"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93A00D-47C3-AF4F-BF0A-38724E3C2F69}"/>
              </a:ext>
            </a:extLst>
          </p:cNvPr>
          <p:cNvCxnSpPr>
            <a:cxnSpLocks/>
          </p:cNvCxnSpPr>
          <p:nvPr/>
        </p:nvCxnSpPr>
        <p:spPr>
          <a:xfrm flipV="1">
            <a:off x="2901772" y="1787666"/>
            <a:ext cx="2617826" cy="56096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BE594-F218-874F-81C3-96D18BD1767F}"/>
              </a:ext>
            </a:extLst>
          </p:cNvPr>
          <p:cNvCxnSpPr>
            <a:cxnSpLocks/>
          </p:cNvCxnSpPr>
          <p:nvPr/>
        </p:nvCxnSpPr>
        <p:spPr>
          <a:xfrm flipV="1">
            <a:off x="2797889" y="2106236"/>
            <a:ext cx="2721709" cy="119118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5A6CBB-C750-5E48-BA4B-E0D3565EEBFB}"/>
              </a:ext>
            </a:extLst>
          </p:cNvPr>
          <p:cNvCxnSpPr>
            <a:cxnSpLocks/>
          </p:cNvCxnSpPr>
          <p:nvPr/>
        </p:nvCxnSpPr>
        <p:spPr>
          <a:xfrm flipV="1">
            <a:off x="2659380" y="2937293"/>
            <a:ext cx="2576274" cy="131583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69E9E-8AB2-774C-A544-4C42A36BB58E}"/>
              </a:ext>
            </a:extLst>
          </p:cNvPr>
          <p:cNvCxnSpPr>
            <a:cxnSpLocks/>
          </p:cNvCxnSpPr>
          <p:nvPr/>
        </p:nvCxnSpPr>
        <p:spPr>
          <a:xfrm flipV="1">
            <a:off x="2659380" y="3523540"/>
            <a:ext cx="2742486" cy="197617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16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F15A45-19A3-4045-B986-D24F7B38CB65}"/>
              </a:ext>
            </a:extLst>
          </p:cNvPr>
          <p:cNvPicPr>
            <a:picLocks noChangeAspect="1"/>
          </p:cNvPicPr>
          <p:nvPr/>
        </p:nvPicPr>
        <p:blipFill>
          <a:blip r:embed="rId2"/>
          <a:stretch>
            <a:fillRect/>
          </a:stretch>
        </p:blipFill>
        <p:spPr>
          <a:xfrm>
            <a:off x="4460002" y="976041"/>
            <a:ext cx="7043201" cy="3002916"/>
          </a:xfrm>
          <a:prstGeom prst="rect">
            <a:avLst/>
          </a:prstGeom>
        </p:spPr>
      </p:pic>
      <p:sp>
        <p:nvSpPr>
          <p:cNvPr id="6" name="TextBox 5">
            <a:extLst>
              <a:ext uri="{FF2B5EF4-FFF2-40B4-BE49-F238E27FC236}">
                <a16:creationId xmlns:a16="http://schemas.microsoft.com/office/drawing/2014/main" id="{E9B50FEA-B7EF-A647-B164-D6F649FFF60A}"/>
              </a:ext>
            </a:extLst>
          </p:cNvPr>
          <p:cNvSpPr txBox="1"/>
          <p:nvPr/>
        </p:nvSpPr>
        <p:spPr>
          <a:xfrm>
            <a:off x="415527" y="1102043"/>
            <a:ext cx="3095685" cy="4801314"/>
          </a:xfrm>
          <a:prstGeom prst="rect">
            <a:avLst/>
          </a:prstGeom>
          <a:solidFill>
            <a:schemeClr val="bg1">
              <a:lumMod val="95000"/>
            </a:schemeClr>
          </a:solidFill>
        </p:spPr>
        <p:txBody>
          <a:bodyPr wrap="square" rtlCol="0">
            <a:spAutoFit/>
          </a:bodyPr>
          <a:lstStyle/>
          <a:p>
            <a:r>
              <a:rPr lang="en-US" dirty="0"/>
              <a:t>Once the user is at the PRA site, several aids are available.</a:t>
            </a:r>
          </a:p>
          <a:p>
            <a:endParaRPr lang="en-US" dirty="0"/>
          </a:p>
          <a:p>
            <a:r>
              <a:rPr lang="en-US" dirty="0"/>
              <a:t>After analysis, the PRA finds that one commit has removed a parameter from a function </a:t>
            </a:r>
            <a:r>
              <a:rPr lang="en-US" b="1" i="1" dirty="0">
                <a:latin typeface="Courier New" panose="02070309020205020404" pitchFamily="49" charset="0"/>
                <a:cs typeface="Courier New" panose="02070309020205020404" pitchFamily="49" charset="0"/>
              </a:rPr>
              <a:t>sub</a:t>
            </a:r>
            <a:r>
              <a:rPr lang="en-US" dirty="0"/>
              <a:t>, but there is been no change to the documentation, i.e., code and documentation are misaligned.</a:t>
            </a:r>
          </a:p>
          <a:p>
            <a:r>
              <a:rPr lang="en-US" dirty="0"/>
              <a:t> </a:t>
            </a:r>
          </a:p>
          <a:p>
            <a:r>
              <a:rPr lang="en-US" dirty="0"/>
              <a:t>Here the PRA editor is highlighting the </a:t>
            </a:r>
            <a:r>
              <a:rPr lang="en-US" dirty="0" err="1"/>
              <a:t>Numpy</a:t>
            </a:r>
            <a:r>
              <a:rPr lang="en-US" dirty="0"/>
              <a:t> docstring code that needs to be changed and why.</a:t>
            </a:r>
          </a:p>
        </p:txBody>
      </p:sp>
      <p:sp>
        <p:nvSpPr>
          <p:cNvPr id="7" name="TextBox 6">
            <a:extLst>
              <a:ext uri="{FF2B5EF4-FFF2-40B4-BE49-F238E27FC236}">
                <a16:creationId xmlns:a16="http://schemas.microsoft.com/office/drawing/2014/main" id="{8B319F69-4633-B045-B232-3A85E83B333F}"/>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8" name="Straight Arrow Connector 7">
            <a:extLst>
              <a:ext uri="{FF2B5EF4-FFF2-40B4-BE49-F238E27FC236}">
                <a16:creationId xmlns:a16="http://schemas.microsoft.com/office/drawing/2014/main" id="{1DF469E9-30CE-4347-8DE3-E7769D5356D0}"/>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34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0A23244-8B86-BF4B-A1A7-8196B3EA115A}"/>
              </a:ext>
            </a:extLst>
          </p:cNvPr>
          <p:cNvGrpSpPr/>
          <p:nvPr/>
        </p:nvGrpSpPr>
        <p:grpSpPr>
          <a:xfrm>
            <a:off x="4605436" y="1102042"/>
            <a:ext cx="6821587" cy="2882585"/>
            <a:chOff x="4606636" y="1101436"/>
            <a:chExt cx="6823364" cy="2883336"/>
          </a:xfrm>
        </p:grpSpPr>
        <p:pic>
          <p:nvPicPr>
            <p:cNvPr id="3" name="Picture 2">
              <a:extLst>
                <a:ext uri="{FF2B5EF4-FFF2-40B4-BE49-F238E27FC236}">
                  <a16:creationId xmlns:a16="http://schemas.microsoft.com/office/drawing/2014/main" id="{1B666883-D9B0-654A-8020-5698C36FC3EC}"/>
                </a:ext>
              </a:extLst>
            </p:cNvPr>
            <p:cNvPicPr>
              <a:picLocks noChangeAspect="1"/>
            </p:cNvPicPr>
            <p:nvPr/>
          </p:nvPicPr>
          <p:blipFill>
            <a:blip r:embed="rId2"/>
            <a:stretch>
              <a:fillRect/>
            </a:stretch>
          </p:blipFill>
          <p:spPr>
            <a:xfrm>
              <a:off x="4606636" y="1101436"/>
              <a:ext cx="6823364" cy="2883336"/>
            </a:xfrm>
            <a:prstGeom prst="rect">
              <a:avLst/>
            </a:prstGeom>
          </p:spPr>
        </p:pic>
        <p:sp>
          <p:nvSpPr>
            <p:cNvPr id="4" name="Rectangle 3">
              <a:extLst>
                <a:ext uri="{FF2B5EF4-FFF2-40B4-BE49-F238E27FC236}">
                  <a16:creationId xmlns:a16="http://schemas.microsoft.com/office/drawing/2014/main" id="{E2AEDE7B-1D8E-A14A-8FE9-5576BFB0E907}"/>
                </a:ext>
              </a:extLst>
            </p:cNvPr>
            <p:cNvSpPr/>
            <p:nvPr/>
          </p:nvSpPr>
          <p:spPr>
            <a:xfrm>
              <a:off x="5119255" y="1281545"/>
              <a:ext cx="1198418" cy="20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9B50FEA-B7EF-A647-B164-D6F649FFF60A}"/>
              </a:ext>
            </a:extLst>
          </p:cNvPr>
          <p:cNvSpPr txBox="1"/>
          <p:nvPr/>
        </p:nvSpPr>
        <p:spPr>
          <a:xfrm>
            <a:off x="415527" y="1102042"/>
            <a:ext cx="2991803" cy="4247317"/>
          </a:xfrm>
          <a:prstGeom prst="rect">
            <a:avLst/>
          </a:prstGeom>
          <a:solidFill>
            <a:schemeClr val="bg1">
              <a:lumMod val="95000"/>
            </a:schemeClr>
          </a:solidFill>
        </p:spPr>
        <p:txBody>
          <a:bodyPr wrap="square" rtlCol="0">
            <a:spAutoFit/>
          </a:bodyPr>
          <a:lstStyle/>
          <a:p>
            <a:r>
              <a:rPr lang="en-US" dirty="0"/>
              <a:t>The PRA can also search the repo for test files that reference the now changed</a:t>
            </a:r>
            <a:r>
              <a:rPr lang="en-US" b="1" i="1" dirty="0">
                <a:latin typeface="Courier New" panose="02070309020205020404" pitchFamily="49" charset="0"/>
                <a:cs typeface="Courier New" panose="02070309020205020404" pitchFamily="49" charset="0"/>
              </a:rPr>
              <a:t> sub</a:t>
            </a:r>
            <a:r>
              <a:rPr lang="en-US" dirty="0"/>
              <a:t> function.</a:t>
            </a:r>
          </a:p>
          <a:p>
            <a:endParaRPr lang="en-US" dirty="0"/>
          </a:p>
          <a:p>
            <a:r>
              <a:rPr lang="en-US" dirty="0"/>
              <a:t>It discovers one such file (now misaligned) and suggests changes in the editor. Once the user removes the now invalid cases, the PRA will add the test file (and commits) to the existing Pull Request through the Patch mechanism.</a:t>
            </a:r>
          </a:p>
        </p:txBody>
      </p:sp>
      <p:sp>
        <p:nvSpPr>
          <p:cNvPr id="9" name="TextBox 8">
            <a:extLst>
              <a:ext uri="{FF2B5EF4-FFF2-40B4-BE49-F238E27FC236}">
                <a16:creationId xmlns:a16="http://schemas.microsoft.com/office/drawing/2014/main" id="{2362BA1E-FF85-141F-9E40-524E292028B3}"/>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10" name="Straight Arrow Connector 9">
            <a:extLst>
              <a:ext uri="{FF2B5EF4-FFF2-40B4-BE49-F238E27FC236}">
                <a16:creationId xmlns:a16="http://schemas.microsoft.com/office/drawing/2014/main" id="{42131AF2-806D-2BFD-C6D9-63679D470712}"/>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06E5AE-9379-8D43-8438-F14BF17F0F90}"/>
              </a:ext>
            </a:extLst>
          </p:cNvPr>
          <p:cNvPicPr>
            <a:picLocks noChangeAspect="1"/>
          </p:cNvPicPr>
          <p:nvPr/>
        </p:nvPicPr>
        <p:blipFill>
          <a:blip r:embed="rId2"/>
          <a:stretch>
            <a:fillRect/>
          </a:stretch>
        </p:blipFill>
        <p:spPr>
          <a:xfrm>
            <a:off x="5288926" y="83998"/>
            <a:ext cx="6431099" cy="6856214"/>
          </a:xfrm>
          <a:prstGeom prst="rect">
            <a:avLst/>
          </a:prstGeom>
        </p:spPr>
      </p:pic>
      <p:pic>
        <p:nvPicPr>
          <p:cNvPr id="8" name="Picture 7">
            <a:extLst>
              <a:ext uri="{FF2B5EF4-FFF2-40B4-BE49-F238E27FC236}">
                <a16:creationId xmlns:a16="http://schemas.microsoft.com/office/drawing/2014/main" id="{9D2FC411-0A91-394F-ABD5-A969D4C57014}"/>
              </a:ext>
            </a:extLst>
          </p:cNvPr>
          <p:cNvPicPr>
            <a:picLocks noChangeAspect="1"/>
          </p:cNvPicPr>
          <p:nvPr/>
        </p:nvPicPr>
        <p:blipFill>
          <a:blip r:embed="rId3"/>
          <a:stretch>
            <a:fillRect/>
          </a:stretch>
        </p:blipFill>
        <p:spPr>
          <a:xfrm>
            <a:off x="216074" y="4364253"/>
            <a:ext cx="5030434" cy="2118879"/>
          </a:xfrm>
          <a:prstGeom prst="rect">
            <a:avLst/>
          </a:prstGeom>
        </p:spPr>
      </p:pic>
      <p:sp>
        <p:nvSpPr>
          <p:cNvPr id="4" name="TextBox 3">
            <a:extLst>
              <a:ext uri="{FF2B5EF4-FFF2-40B4-BE49-F238E27FC236}">
                <a16:creationId xmlns:a16="http://schemas.microsoft.com/office/drawing/2014/main" id="{4CAB58D0-E064-40AB-3966-932AF476FB83}"/>
              </a:ext>
            </a:extLst>
          </p:cNvPr>
          <p:cNvSpPr txBox="1"/>
          <p:nvPr/>
        </p:nvSpPr>
        <p:spPr>
          <a:xfrm>
            <a:off x="468800" y="1016419"/>
            <a:ext cx="4337116" cy="3139321"/>
          </a:xfrm>
          <a:prstGeom prst="rect">
            <a:avLst/>
          </a:prstGeom>
          <a:noFill/>
        </p:spPr>
        <p:txBody>
          <a:bodyPr wrap="square">
            <a:spAutoFit/>
          </a:bodyPr>
          <a:lstStyle/>
          <a:p>
            <a:pPr marL="342900" indent="-342900">
              <a:buAutoNum type="arabicPeriod"/>
            </a:pPr>
            <a:r>
              <a:rPr lang="en-US" sz="1800" dirty="0" err="1"/>
              <a:t>MeerCat</a:t>
            </a:r>
            <a:r>
              <a:rPr lang="en-US" sz="1800" dirty="0"/>
              <a:t> does analysis and leaves comment in GitHub </a:t>
            </a:r>
            <a:r>
              <a:rPr lang="en-US" dirty="0"/>
              <a:t>PR</a:t>
            </a:r>
          </a:p>
          <a:p>
            <a:pPr marL="342900" indent="-342900">
              <a:buAutoNum type="arabicPeriod"/>
            </a:pPr>
            <a:r>
              <a:rPr lang="en-US" sz="1800" dirty="0"/>
              <a:t>If user clicks link, she is taken to the PRA tool </a:t>
            </a:r>
            <a:r>
              <a:rPr lang="en-US" dirty="0"/>
              <a:t>(previous slides).</a:t>
            </a:r>
            <a:endParaRPr lang="en-US" sz="1800" dirty="0"/>
          </a:p>
          <a:p>
            <a:pPr marL="342900" indent="-342900">
              <a:buAutoNum type="arabicPeriod"/>
            </a:pPr>
            <a:r>
              <a:rPr lang="en-US" sz="1800" dirty="0"/>
              <a:t>From the PRA, click on a specific file to get </a:t>
            </a:r>
            <a:r>
              <a:rPr lang="en-US" dirty="0"/>
              <a:t>to the file explorer.</a:t>
            </a:r>
          </a:p>
          <a:p>
            <a:pPr marL="342900" indent="-342900">
              <a:buAutoNum type="arabicPeriod"/>
            </a:pPr>
            <a:endParaRPr lang="en-US" sz="1800" dirty="0"/>
          </a:p>
          <a:p>
            <a:r>
              <a:rPr lang="en-US" b="1" dirty="0"/>
              <a:t>Benefits:</a:t>
            </a:r>
          </a:p>
          <a:p>
            <a:r>
              <a:rPr lang="en-US" dirty="0">
                <a:solidFill>
                  <a:schemeClr val="accent2">
                    <a:lumMod val="75000"/>
                  </a:schemeClr>
                </a:solidFill>
              </a:rPr>
              <a:t>+ Problems detected early, don’t have to wait for CI failure</a:t>
            </a:r>
          </a:p>
          <a:p>
            <a:r>
              <a:rPr lang="en-US" dirty="0">
                <a:solidFill>
                  <a:schemeClr val="accent2">
                    <a:lumMod val="75000"/>
                  </a:schemeClr>
                </a:solidFill>
              </a:rPr>
              <a:t>+ Better overall documentation, testing</a:t>
            </a:r>
          </a:p>
        </p:txBody>
      </p:sp>
      <p:sp>
        <p:nvSpPr>
          <p:cNvPr id="9" name="Title 8">
            <a:extLst>
              <a:ext uri="{FF2B5EF4-FFF2-40B4-BE49-F238E27FC236}">
                <a16:creationId xmlns:a16="http://schemas.microsoft.com/office/drawing/2014/main" id="{06454C9E-9203-D6A1-E9C6-B59F42BD4ACA}"/>
              </a:ext>
            </a:extLst>
          </p:cNvPr>
          <p:cNvSpPr>
            <a:spLocks noGrp="1"/>
          </p:cNvSpPr>
          <p:nvPr>
            <p:ph type="title"/>
          </p:nvPr>
        </p:nvSpPr>
        <p:spPr/>
        <p:txBody>
          <a:bodyPr/>
          <a:lstStyle/>
          <a:p>
            <a:r>
              <a:rPr lang="en-US" dirty="0" err="1"/>
              <a:t>MeerCAT</a:t>
            </a:r>
            <a:r>
              <a:rPr lang="en-US" dirty="0"/>
              <a:t>: File Explorer</a:t>
            </a:r>
          </a:p>
        </p:txBody>
      </p:sp>
    </p:spTree>
    <p:extLst>
      <p:ext uri="{BB962C8B-B14F-4D97-AF65-F5344CB8AC3E}">
        <p14:creationId xmlns:p14="http://schemas.microsoft.com/office/powerpoint/2010/main" val="116179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1026" name="Picture 2" descr="Teams and a shared understanding of code quality: The 11 rules of quality |  by Christiaan Verwijs | The Liberators | Medium">
            <a:extLst>
              <a:ext uri="{FF2B5EF4-FFF2-40B4-BE49-F238E27FC236}">
                <a16:creationId xmlns:a16="http://schemas.microsoft.com/office/drawing/2014/main" id="{AEE6DCC2-B425-2AAA-FF24-4E2838B35422}"/>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a:stretch>
            <a:fillRect/>
          </a:stretch>
        </p:blipFill>
        <p:spPr bwMode="auto">
          <a:xfrm>
            <a:off x="1735062" y="1951075"/>
            <a:ext cx="9144000" cy="4572000"/>
          </a:xfrm>
          <a:prstGeom prst="rect">
            <a:avLst/>
          </a:prstGeom>
          <a:noFill/>
        </p:spPr>
      </p:pic>
      <p:sp>
        <p:nvSpPr>
          <p:cNvPr id="416" name="Google Shape;416;p42"/>
          <p:cNvSpPr txBox="1">
            <a:spLocks noGrp="1"/>
          </p:cNvSpPr>
          <p:nvPr>
            <p:ph type="ctrTitle"/>
          </p:nvPr>
        </p:nvSpPr>
        <p:spPr>
          <a:xfrm>
            <a:off x="3477251" y="1573618"/>
            <a:ext cx="5234319" cy="596159"/>
          </a:xfrm>
          <a:prstGeom prst="rect">
            <a:avLst/>
          </a:prstGeom>
        </p:spPr>
        <p:txBody>
          <a:bodyPr spcFirstLastPara="1" vert="horz" wrap="square" lIns="91410" tIns="45688" rIns="91410" bIns="45688" numCol="1" anchor="t" anchorCtr="0" compatLnSpc="1">
            <a:prstTxWarp prst="textNoShape">
              <a:avLst/>
            </a:prstTxWarp>
            <a:noAutofit/>
          </a:bodyPr>
          <a:lstStyle/>
          <a:p>
            <a:r>
              <a:rPr lang="en" sz="3200" dirty="0"/>
              <a:t>Part II: Analyzing Code</a:t>
            </a:r>
            <a:endParaRPr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Defects that code analyses can catch</a:t>
            </a:r>
            <a:endParaRPr dirty="0"/>
          </a:p>
        </p:txBody>
      </p:sp>
      <p:sp>
        <p:nvSpPr>
          <p:cNvPr id="423" name="Google Shape;423;p43"/>
          <p:cNvSpPr txBox="1">
            <a:spLocks noGrp="1"/>
          </p:cNvSpPr>
          <p:nvPr>
            <p:ph type="body" idx="1"/>
          </p:nvPr>
        </p:nvSpPr>
        <p:spPr>
          <a:xfrm>
            <a:off x="415492" y="949812"/>
            <a:ext cx="11357841" cy="47775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933"/>
              </a:spcBef>
              <a:buClr>
                <a:schemeClr val="dk1"/>
              </a:buClr>
              <a:buSzPts val="1100"/>
              <a:buNone/>
            </a:pPr>
            <a:r>
              <a:rPr lang="en" sz="2666" dirty="0"/>
              <a:t>Defects that result from inconsistently following simple, mechanical design rules.</a:t>
            </a:r>
            <a:endParaRPr sz="2666" dirty="0"/>
          </a:p>
          <a:p>
            <a:pPr marL="0" indent="0">
              <a:lnSpc>
                <a:spcPct val="100000"/>
              </a:lnSpc>
              <a:spcBef>
                <a:spcPts val="800"/>
              </a:spcBef>
              <a:buClr>
                <a:schemeClr val="dk1"/>
              </a:buClr>
              <a:buSzPts val="1100"/>
              <a:buNone/>
            </a:pPr>
            <a:r>
              <a:rPr lang="en" dirty="0"/>
              <a:t>–</a:t>
            </a:r>
            <a:r>
              <a:rPr lang="en" b="1" dirty="0"/>
              <a:t>Security:  </a:t>
            </a:r>
            <a:r>
              <a:rPr lang="en" dirty="0"/>
              <a:t>Buffer overruns, improperly validated input.</a:t>
            </a:r>
            <a:endParaRPr dirty="0"/>
          </a:p>
          <a:p>
            <a:pPr marL="0" indent="0">
              <a:lnSpc>
                <a:spcPct val="100000"/>
              </a:lnSpc>
              <a:spcBef>
                <a:spcPts val="800"/>
              </a:spcBef>
              <a:buClr>
                <a:schemeClr val="dk1"/>
              </a:buClr>
              <a:buSzPts val="1100"/>
              <a:buNone/>
            </a:pPr>
            <a:r>
              <a:rPr lang="en" dirty="0"/>
              <a:t>–</a:t>
            </a:r>
            <a:r>
              <a:rPr lang="en" b="1" dirty="0"/>
              <a:t>Memory safety:  </a:t>
            </a:r>
            <a:r>
              <a:rPr lang="en" dirty="0"/>
              <a:t>Null dereference, uninitialized data.</a:t>
            </a:r>
            <a:endParaRPr dirty="0"/>
          </a:p>
          <a:p>
            <a:pPr marL="0" indent="0">
              <a:lnSpc>
                <a:spcPct val="100000"/>
              </a:lnSpc>
              <a:spcBef>
                <a:spcPts val="800"/>
              </a:spcBef>
              <a:buClr>
                <a:schemeClr val="dk1"/>
              </a:buClr>
              <a:buSzPts val="1100"/>
              <a:buNone/>
            </a:pPr>
            <a:r>
              <a:rPr lang="en" dirty="0"/>
              <a:t>–</a:t>
            </a:r>
            <a:r>
              <a:rPr lang="en" b="1" dirty="0"/>
              <a:t>Resource leaks:  </a:t>
            </a:r>
            <a:r>
              <a:rPr lang="en" dirty="0"/>
              <a:t>Memory, OS resources.</a:t>
            </a:r>
            <a:endParaRPr dirty="0"/>
          </a:p>
          <a:p>
            <a:pPr marL="0" indent="0">
              <a:lnSpc>
                <a:spcPct val="100000"/>
              </a:lnSpc>
              <a:spcBef>
                <a:spcPts val="800"/>
              </a:spcBef>
              <a:buNone/>
            </a:pPr>
            <a:r>
              <a:rPr lang="en" dirty="0"/>
              <a:t>–</a:t>
            </a:r>
            <a:r>
              <a:rPr lang="en" b="1" dirty="0"/>
              <a:t>API Protocols:  </a:t>
            </a:r>
            <a:r>
              <a:rPr lang="en" dirty="0"/>
              <a:t>improper use of APIs, incomplete/incorrect implementations</a:t>
            </a:r>
            <a:endParaRPr dirty="0"/>
          </a:p>
          <a:p>
            <a:pPr marL="0" indent="0">
              <a:lnSpc>
                <a:spcPct val="100000"/>
              </a:lnSpc>
              <a:spcBef>
                <a:spcPts val="800"/>
              </a:spcBef>
              <a:buClr>
                <a:schemeClr val="dk1"/>
              </a:buClr>
              <a:buSzPts val="1100"/>
              <a:buNone/>
            </a:pPr>
            <a:r>
              <a:rPr lang="en" dirty="0"/>
              <a:t>–</a:t>
            </a:r>
            <a:r>
              <a:rPr lang="en" b="1" dirty="0"/>
              <a:t>Exceptions:</a:t>
            </a:r>
            <a:r>
              <a:rPr lang="en" dirty="0"/>
              <a:t>  Arithmetic/library/user-defined</a:t>
            </a:r>
            <a:endParaRPr dirty="0"/>
          </a:p>
          <a:p>
            <a:pPr marL="0" indent="0">
              <a:lnSpc>
                <a:spcPct val="100000"/>
              </a:lnSpc>
              <a:spcBef>
                <a:spcPts val="800"/>
              </a:spcBef>
              <a:buClr>
                <a:schemeClr val="dk1"/>
              </a:buClr>
              <a:buSzPts val="1100"/>
              <a:buNone/>
            </a:pPr>
            <a:r>
              <a:rPr lang="en" dirty="0"/>
              <a:t>–</a:t>
            </a:r>
            <a:r>
              <a:rPr lang="en" b="1" dirty="0"/>
              <a:t>Encapsulation: </a:t>
            </a:r>
            <a:r>
              <a:rPr lang="en" dirty="0"/>
              <a:t>Accessing internal data, calling private functions.</a:t>
            </a:r>
            <a:endParaRPr dirty="0"/>
          </a:p>
          <a:p>
            <a:pPr marL="0" indent="0">
              <a:lnSpc>
                <a:spcPct val="100000"/>
              </a:lnSpc>
              <a:spcBef>
                <a:spcPts val="800"/>
              </a:spcBef>
              <a:buNone/>
            </a:pPr>
            <a:r>
              <a:rPr lang="en" dirty="0"/>
              <a:t>–</a:t>
            </a:r>
            <a:r>
              <a:rPr lang="en" b="1" dirty="0"/>
              <a:t>Data races: </a:t>
            </a:r>
            <a:r>
              <a:rPr lang="en" dirty="0"/>
              <a:t>Two threads access the same data without synchronization</a:t>
            </a:r>
            <a:endParaRPr dirty="0"/>
          </a:p>
        </p:txBody>
      </p:sp>
      <p:sp>
        <p:nvSpPr>
          <p:cNvPr id="424" name="Google Shape;424;p43"/>
          <p:cNvSpPr txBox="1"/>
          <p:nvPr/>
        </p:nvSpPr>
        <p:spPr>
          <a:xfrm>
            <a:off x="198747" y="5190276"/>
            <a:ext cx="11791329" cy="717912"/>
          </a:xfrm>
          <a:prstGeom prst="rect">
            <a:avLst/>
          </a:prstGeom>
          <a:noFill/>
          <a:ln>
            <a:noFill/>
          </a:ln>
        </p:spPr>
        <p:txBody>
          <a:bodyPr spcFirstLastPara="1" wrap="square" lIns="121868" tIns="121868" rIns="121868" bIns="121868" anchor="t" anchorCtr="0">
            <a:spAutoFit/>
          </a:bodyPr>
          <a:lstStyle/>
          <a:p>
            <a:pPr>
              <a:lnSpc>
                <a:spcPct val="115000"/>
              </a:lnSpc>
              <a:spcBef>
                <a:spcPts val="0"/>
              </a:spcBef>
              <a:spcAft>
                <a:spcPts val="0"/>
              </a:spcAft>
              <a:buClr>
                <a:schemeClr val="dk1"/>
              </a:buClr>
              <a:buSzPts val="1100"/>
            </a:pPr>
            <a:r>
              <a:rPr lang="en" sz="2666" dirty="0">
                <a:solidFill>
                  <a:srgbClr val="FF0000"/>
                </a:solidFill>
              </a:rPr>
              <a:t>Key idea: check compliance with (mostly) simple, mechanical design rules.</a:t>
            </a:r>
            <a:endParaRPr sz="2666" dirty="0">
              <a:solidFill>
                <a:srgbClr val="FF0000"/>
              </a:solidFill>
            </a:endParaRPr>
          </a:p>
        </p:txBody>
      </p:sp>
      <p:sp>
        <p:nvSpPr>
          <p:cNvPr id="2" name="TextBox 1">
            <a:extLst>
              <a:ext uri="{FF2B5EF4-FFF2-40B4-BE49-F238E27FC236}">
                <a16:creationId xmlns:a16="http://schemas.microsoft.com/office/drawing/2014/main" id="{EA990395-EF27-F7AA-5889-00AA845DF4F3}"/>
              </a:ext>
            </a:extLst>
          </p:cNvPr>
          <p:cNvSpPr txBox="1"/>
          <p:nvPr/>
        </p:nvSpPr>
        <p:spPr>
          <a:xfrm>
            <a:off x="415492" y="5908188"/>
            <a:ext cx="7154889" cy="923330"/>
          </a:xfrm>
          <a:prstGeom prst="rect">
            <a:avLst/>
          </a:prstGeom>
          <a:solidFill>
            <a:schemeClr val="accent3">
              <a:lumMod val="20000"/>
              <a:lumOff val="80000"/>
            </a:schemeClr>
          </a:solidFill>
        </p:spPr>
        <p:txBody>
          <a:bodyPr wrap="square">
            <a:spAutoFit/>
          </a:bodyPr>
          <a:lstStyle/>
          <a:p>
            <a:r>
              <a:rPr lang="en-US" dirty="0"/>
              <a:t>Standard: </a:t>
            </a:r>
            <a:r>
              <a:rPr lang="en-US" b="1" dirty="0"/>
              <a:t>ISO/IEC 5055</a:t>
            </a:r>
            <a:r>
              <a:rPr lang="en-US" dirty="0"/>
              <a:t>:2021(E): Information technology — Software measurement — Software quality measurement — Automated source code quality measures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General-purpose tools for code checking (bugs, style)</a:t>
            </a:r>
            <a:endParaRPr/>
          </a:p>
        </p:txBody>
      </p:sp>
      <p:sp>
        <p:nvSpPr>
          <p:cNvPr id="430" name="Google Shape;430;p44"/>
          <p:cNvSpPr txBox="1">
            <a:spLocks noGrp="1"/>
          </p:cNvSpPr>
          <p:nvPr>
            <p:ph type="body" idx="1"/>
          </p:nvPr>
        </p:nvSpPr>
        <p:spPr>
          <a:xfrm>
            <a:off x="415491" y="939749"/>
            <a:ext cx="7873949" cy="5288622"/>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C/C++</a:t>
            </a:r>
            <a:endParaRPr dirty="0"/>
          </a:p>
          <a:p>
            <a:pPr lvl="1">
              <a:spcBef>
                <a:spcPts val="0"/>
              </a:spcBef>
            </a:pPr>
            <a:r>
              <a:rPr lang="en" dirty="0"/>
              <a:t>Run a bunch of general analyses with </a:t>
            </a:r>
            <a:r>
              <a:rPr lang="en" b="1" dirty="0">
                <a:highlight>
                  <a:srgbClr val="FFF2CC"/>
                </a:highlight>
                <a:latin typeface="Consolas"/>
                <a:ea typeface="Consolas"/>
                <a:cs typeface="Consolas"/>
                <a:sym typeface="Consolas"/>
              </a:rPr>
              <a:t>scan-check</a:t>
            </a:r>
            <a:r>
              <a:rPr lang="en" dirty="0"/>
              <a:t> </a:t>
            </a:r>
            <a:r>
              <a:rPr lang="en" sz="1466" dirty="0"/>
              <a:t>(wrapper around </a:t>
            </a:r>
            <a:r>
              <a:rPr lang="en" sz="1466" dirty="0">
                <a:highlight>
                  <a:srgbClr val="FFF2CC"/>
                </a:highlight>
                <a:latin typeface="Consolas"/>
                <a:ea typeface="Consolas"/>
                <a:cs typeface="Consolas"/>
                <a:sym typeface="Consolas"/>
              </a:rPr>
              <a:t>clang --analyze</a:t>
            </a:r>
            <a:r>
              <a:rPr lang="en" sz="1466" dirty="0"/>
              <a:t>, which is uses the static analyzer below)</a:t>
            </a:r>
            <a:endParaRPr sz="1466" dirty="0"/>
          </a:p>
          <a:p>
            <a:pPr lvl="2" indent="-406298">
              <a:spcBef>
                <a:spcPts val="0"/>
              </a:spcBef>
              <a:buSzPts val="1200"/>
            </a:pPr>
            <a:r>
              <a:rPr lang="en" sz="1600" dirty="0"/>
              <a:t>Minimally invasive, not very customizable</a:t>
            </a:r>
            <a:endParaRPr sz="1600" dirty="0"/>
          </a:p>
          <a:p>
            <a:pPr lvl="2" indent="-406298">
              <a:spcBef>
                <a:spcPts val="0"/>
              </a:spcBef>
              <a:buSzPts val="1200"/>
            </a:pPr>
            <a:r>
              <a:rPr lang="en" sz="1600" dirty="0"/>
              <a:t>Works great with </a:t>
            </a:r>
            <a:r>
              <a:rPr lang="en" sz="1600" dirty="0" err="1"/>
              <a:t>CMake</a:t>
            </a:r>
            <a:r>
              <a:rPr lang="en" sz="1600" dirty="0"/>
              <a:t> and </a:t>
            </a:r>
            <a:r>
              <a:rPr lang="en" sz="1600" dirty="0" err="1"/>
              <a:t>Autoconf</a:t>
            </a:r>
            <a:r>
              <a:rPr lang="en" sz="1600" dirty="0"/>
              <a:t> builds</a:t>
            </a:r>
            <a:endParaRPr sz="1600" dirty="0"/>
          </a:p>
          <a:p>
            <a:pPr lvl="1">
              <a:spcBef>
                <a:spcPts val="0"/>
              </a:spcBef>
            </a:pPr>
            <a:r>
              <a:rPr lang="en" dirty="0"/>
              <a:t>Clang </a:t>
            </a:r>
            <a:r>
              <a:rPr lang="en" u="sng" dirty="0">
                <a:solidFill>
                  <a:schemeClr val="hlink"/>
                </a:solidFill>
                <a:hlinkClick r:id="rId3"/>
              </a:rPr>
              <a:t>static analyzer</a:t>
            </a:r>
            <a:r>
              <a:rPr lang="en" dirty="0"/>
              <a:t> component: </a:t>
            </a:r>
            <a:r>
              <a:rPr lang="en" i="1" dirty="0"/>
              <a:t>extensible </a:t>
            </a:r>
            <a:r>
              <a:rPr lang="en" dirty="0"/>
              <a:t>analysis framework for bug finding</a:t>
            </a:r>
            <a:endParaRPr dirty="0"/>
          </a:p>
          <a:p>
            <a:pPr lvl="2" indent="-406298">
              <a:spcBef>
                <a:spcPts val="0"/>
              </a:spcBef>
              <a:buSzPts val="1200"/>
            </a:pPr>
            <a:r>
              <a:rPr lang="en" sz="1600" dirty="0"/>
              <a:t>Can do more complex analyses (path-sensitive, inter-procedural analysis based on a symbolic execution technique)</a:t>
            </a:r>
            <a:endParaRPr sz="1600" dirty="0"/>
          </a:p>
          <a:p>
            <a:pPr lvl="2" indent="-406298">
              <a:spcBef>
                <a:spcPts val="0"/>
              </a:spcBef>
              <a:buSzPts val="1200"/>
            </a:pPr>
            <a:r>
              <a:rPr lang="en" sz="1600" dirty="0"/>
              <a:t>Requires more compiler knowledge to extend</a:t>
            </a:r>
            <a:endParaRPr sz="1600" dirty="0"/>
          </a:p>
          <a:p>
            <a:pPr lvl="1">
              <a:spcBef>
                <a:spcPts val="0"/>
              </a:spcBef>
            </a:pPr>
            <a:r>
              <a:rPr lang="en" u="sng" dirty="0">
                <a:solidFill>
                  <a:schemeClr val="hlink"/>
                </a:solidFill>
                <a:hlinkClick r:id="rId4"/>
              </a:rPr>
              <a:t>Clang-tidy</a:t>
            </a:r>
            <a:r>
              <a:rPr lang="en" dirty="0"/>
              <a:t>: </a:t>
            </a:r>
            <a:r>
              <a:rPr lang="en" i="1" dirty="0"/>
              <a:t>extensible</a:t>
            </a:r>
            <a:r>
              <a:rPr lang="en" dirty="0"/>
              <a:t> (</a:t>
            </a:r>
            <a:r>
              <a:rPr lang="en" dirty="0" err="1"/>
              <a:t>libTooling</a:t>
            </a:r>
            <a:r>
              <a:rPr lang="en" dirty="0"/>
              <a:t>-based) framework for diagnosing typical programming errors or style issues </a:t>
            </a:r>
            <a:endParaRPr dirty="0"/>
          </a:p>
          <a:p>
            <a:pPr lvl="2" indent="-406298">
              <a:spcBef>
                <a:spcPts val="0"/>
              </a:spcBef>
              <a:buSzPts val="1200"/>
            </a:pPr>
            <a:r>
              <a:rPr lang="en" sz="1600" dirty="0"/>
              <a:t>Checking and enforcing of simple coding conventions</a:t>
            </a:r>
            <a:endParaRPr sz="1600" dirty="0"/>
          </a:p>
          <a:p>
            <a:pPr lvl="2" indent="-406298">
              <a:spcBef>
                <a:spcPts val="0"/>
              </a:spcBef>
              <a:buSzPts val="1200"/>
            </a:pPr>
            <a:r>
              <a:rPr lang="en" sz="1600" dirty="0"/>
              <a:t>Modular, provides API for implementing new checks</a:t>
            </a:r>
            <a:endParaRPr sz="1600" dirty="0"/>
          </a:p>
          <a:p>
            <a:pPr lvl="2" indent="-406298">
              <a:spcBef>
                <a:spcPts val="0"/>
              </a:spcBef>
              <a:buSzPts val="1200"/>
            </a:pPr>
            <a:r>
              <a:rPr lang="en" sz="1600" dirty="0"/>
              <a:t>Relatively easy to integrate into </a:t>
            </a:r>
            <a:r>
              <a:rPr lang="en" sz="1600" dirty="0" err="1"/>
              <a:t>Cmake</a:t>
            </a:r>
            <a:endParaRPr sz="1600" dirty="0"/>
          </a:p>
          <a:p>
            <a:pPr>
              <a:spcBef>
                <a:spcPts val="0"/>
              </a:spcBef>
            </a:pPr>
            <a:r>
              <a:rPr lang="en" dirty="0"/>
              <a:t>Fortran</a:t>
            </a:r>
            <a:endParaRPr dirty="0"/>
          </a:p>
          <a:p>
            <a:pPr lvl="1">
              <a:spcBef>
                <a:spcPts val="0"/>
              </a:spcBef>
            </a:pPr>
            <a:r>
              <a:rPr lang="en" dirty="0" err="1"/>
              <a:t>Flang</a:t>
            </a:r>
            <a:r>
              <a:rPr lang="en" dirty="0"/>
              <a:t> (compiler front-end to LLVM)</a:t>
            </a:r>
            <a:endParaRPr dirty="0"/>
          </a:p>
          <a:p>
            <a:pPr lvl="1">
              <a:spcBef>
                <a:spcPts val="0"/>
              </a:spcBef>
            </a:pPr>
            <a:r>
              <a:rPr lang="en" dirty="0"/>
              <a:t>Fortran-linter (limited)</a:t>
            </a:r>
            <a:endParaRPr dirty="0"/>
          </a:p>
          <a:p>
            <a:pPr indent="0">
              <a:buNone/>
            </a:pPr>
            <a:endParaRPr dirty="0"/>
          </a:p>
          <a:p>
            <a:pPr indent="0">
              <a:buNone/>
            </a:pPr>
            <a:endParaRPr dirty="0"/>
          </a:p>
        </p:txBody>
      </p:sp>
      <p:pic>
        <p:nvPicPr>
          <p:cNvPr id="431" name="Google Shape;431;p44"/>
          <p:cNvPicPr preferRelativeResize="0"/>
          <p:nvPr/>
        </p:nvPicPr>
        <p:blipFill>
          <a:blip r:embed="rId5">
            <a:alphaModFix/>
          </a:blip>
          <a:stretch>
            <a:fillRect/>
          </a:stretch>
        </p:blipFill>
        <p:spPr>
          <a:xfrm>
            <a:off x="7881579" y="861418"/>
            <a:ext cx="4215303" cy="5445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Motivation</a:t>
            </a:r>
            <a:endParaRPr dirty="0"/>
          </a:p>
          <a:p>
            <a:pPr>
              <a:spcBef>
                <a:spcPts val="0"/>
              </a:spcBef>
              <a:spcAft>
                <a:spcPts val="0"/>
              </a:spcAft>
            </a:pPr>
            <a:r>
              <a:rPr lang="en" sz="1733" dirty="0"/>
              <a:t>(Am I just making things up?)</a:t>
            </a:r>
            <a:endParaRPr sz="1733" dirty="0"/>
          </a:p>
        </p:txBody>
      </p:sp>
      <p:pic>
        <p:nvPicPr>
          <p:cNvPr id="79" name="Google Shape;79;p13"/>
          <p:cNvPicPr preferRelativeResize="0"/>
          <p:nvPr/>
        </p:nvPicPr>
        <p:blipFill>
          <a:blip r:embed="rId3">
            <a:alphaModFix/>
          </a:blip>
          <a:stretch>
            <a:fillRect/>
          </a:stretch>
        </p:blipFill>
        <p:spPr>
          <a:xfrm>
            <a:off x="203147" y="1224855"/>
            <a:ext cx="8369013" cy="5124387"/>
          </a:xfrm>
          <a:prstGeom prst="rect">
            <a:avLst/>
          </a:prstGeom>
          <a:noFill/>
          <a:ln>
            <a:noFill/>
          </a:ln>
        </p:spPr>
      </p:pic>
      <p:sp>
        <p:nvSpPr>
          <p:cNvPr id="80" name="Google Shape;80;p13"/>
          <p:cNvSpPr txBox="1"/>
          <p:nvPr/>
        </p:nvSpPr>
        <p:spPr>
          <a:xfrm>
            <a:off x="4531553" y="56346"/>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sp>
        <p:nvSpPr>
          <p:cNvPr id="81" name="Google Shape;81;p13"/>
          <p:cNvSpPr/>
          <p:nvPr/>
        </p:nvSpPr>
        <p:spPr>
          <a:xfrm>
            <a:off x="2265776" y="2762807"/>
            <a:ext cx="6400333" cy="115970"/>
          </a:xfrm>
          <a:prstGeom prst="rect">
            <a:avLst/>
          </a:prstGeom>
          <a:solidFill>
            <a:srgbClr val="FFFF00">
              <a:alpha val="4916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82" name="Google Shape;82;p13"/>
          <p:cNvPicPr preferRelativeResize="0"/>
          <p:nvPr/>
        </p:nvPicPr>
        <p:blipFill>
          <a:blip r:embed="rId4">
            <a:alphaModFix/>
          </a:blip>
          <a:stretch>
            <a:fillRect/>
          </a:stretch>
        </p:blipFill>
        <p:spPr>
          <a:xfrm>
            <a:off x="2785074" y="2962421"/>
            <a:ext cx="24328729" cy="403895"/>
          </a:xfrm>
          <a:prstGeom prst="rect">
            <a:avLst/>
          </a:prstGeom>
          <a:noFill/>
          <a:ln>
            <a:noFill/>
          </a:ln>
        </p:spPr>
      </p:pic>
      <p:sp>
        <p:nvSpPr>
          <p:cNvPr id="83" name="Google Shape;83;p13"/>
          <p:cNvSpPr txBox="1"/>
          <p:nvPr/>
        </p:nvSpPr>
        <p:spPr>
          <a:xfrm>
            <a:off x="8947302" y="1123268"/>
            <a:ext cx="3241556" cy="1477222"/>
          </a:xfrm>
          <a:prstGeom prst="rect">
            <a:avLst/>
          </a:prstGeom>
          <a:solidFill>
            <a:srgbClr val="CFE2F3"/>
          </a:solidFill>
          <a:ln>
            <a:noFill/>
          </a:ln>
        </p:spPr>
        <p:txBody>
          <a:bodyPr spcFirstLastPara="1" wrap="square" lIns="121868" tIns="121868" rIns="121868" bIns="121868" anchor="t" anchorCtr="0">
            <a:spAutoFit/>
          </a:bodyPr>
          <a:lstStyle/>
          <a:p>
            <a:pPr>
              <a:spcBef>
                <a:spcPts val="0"/>
              </a:spcBef>
              <a:spcAft>
                <a:spcPts val="0"/>
              </a:spcAft>
            </a:pPr>
            <a:r>
              <a:rPr lang="en" sz="1600" b="1"/>
              <a:t>Top three (on average):</a:t>
            </a:r>
            <a:endParaRPr sz="1600" b="1"/>
          </a:p>
          <a:p>
            <a:pPr>
              <a:spcBef>
                <a:spcPts val="0"/>
              </a:spcBef>
              <a:spcAft>
                <a:spcPts val="0"/>
              </a:spcAft>
              <a:buClr>
                <a:schemeClr val="dk1"/>
              </a:buClr>
              <a:buSzPts val="1100"/>
            </a:pPr>
            <a:r>
              <a:rPr lang="en" sz="1600"/>
              <a:t>• Job enthusiasm (F1)</a:t>
            </a:r>
            <a:endParaRPr sz="1600"/>
          </a:p>
          <a:p>
            <a:pPr>
              <a:spcBef>
                <a:spcPts val="0"/>
              </a:spcBef>
              <a:spcAft>
                <a:spcPts val="0"/>
              </a:spcAft>
              <a:buClr>
                <a:schemeClr val="dk1"/>
              </a:buClr>
              <a:buSzPts val="1100"/>
            </a:pPr>
            <a:r>
              <a:rPr lang="en" sz="1600"/>
              <a:t>• Peer support for new ideas (F2)</a:t>
            </a:r>
            <a:endParaRPr sz="1600"/>
          </a:p>
          <a:p>
            <a:pPr>
              <a:spcBef>
                <a:spcPts val="0"/>
              </a:spcBef>
              <a:spcAft>
                <a:spcPts val="0"/>
              </a:spcAft>
            </a:pPr>
            <a:r>
              <a:rPr lang="en" sz="1600"/>
              <a:t>• Useful feedback about job performance (F11)</a:t>
            </a:r>
            <a:endParaRPr sz="1600"/>
          </a:p>
        </p:txBody>
      </p:sp>
      <p:sp>
        <p:nvSpPr>
          <p:cNvPr id="84" name="Google Shape;84;p13"/>
          <p:cNvSpPr/>
          <p:nvPr/>
        </p:nvSpPr>
        <p:spPr>
          <a:xfrm>
            <a:off x="9972669" y="3937034"/>
            <a:ext cx="1537999" cy="992142"/>
          </a:xfrm>
          <a:prstGeom prst="wedgeRoundRectCallout">
            <a:avLst>
              <a:gd name="adj1" fmla="val -40321"/>
              <a:gd name="adj2" fmla="val -110009"/>
              <a:gd name="adj3" fmla="val 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buClr>
                <a:schemeClr val="dk1"/>
              </a:buClr>
              <a:buSzPts val="1100"/>
            </a:pPr>
            <a:r>
              <a:rPr lang="en" sz="1600" b="1">
                <a:solidFill>
                  <a:schemeClr val="dk1"/>
                </a:solidFill>
              </a:rPr>
              <a:t>Top  factor at Google!</a:t>
            </a:r>
            <a:endParaRPr sz="1600">
              <a:solidFill>
                <a:schemeClr val="dk1"/>
              </a:solidFill>
            </a:endParaRPr>
          </a:p>
        </p:txBody>
      </p:sp>
      <p:sp>
        <p:nvSpPr>
          <p:cNvPr id="85" name="Google Shape;85;p13"/>
          <p:cNvSpPr/>
          <p:nvPr/>
        </p:nvSpPr>
        <p:spPr>
          <a:xfrm>
            <a:off x="2771977" y="2969453"/>
            <a:ext cx="8968864" cy="412693"/>
          </a:xfrm>
          <a:prstGeom prst="rect">
            <a:avLst/>
          </a:prstGeom>
          <a:solidFill>
            <a:srgbClr val="FFFF00">
              <a:alpha val="30170"/>
            </a:srgbClr>
          </a:solidFill>
          <a:ln w="9525" cap="flat" cmpd="sng">
            <a:solidFill>
              <a:srgbClr val="45818E"/>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1000"/>
                                        <p:tgtEl>
                                          <p:spTgt spid="82"/>
                                        </p:tgtEl>
                                        <p:attrNameLst>
                                          <p:attrName>ppt_w</p:attrName>
                                        </p:attrNameLst>
                                      </p:cBhvr>
                                      <p:tavLst>
                                        <p:tav tm="0">
                                          <p:val>
                                            <p:strVal val="0"/>
                                          </p:val>
                                        </p:tav>
                                        <p:tav tm="100000">
                                          <p:val>
                                            <p:strVal val="#ppt_w"/>
                                          </p:val>
                                        </p:tav>
                                      </p:tavLst>
                                    </p:anim>
                                    <p:anim calcmode="lin" valueType="num">
                                      <p:cBhvr additive="base">
                                        <p:cTn id="26" dur="1000"/>
                                        <p:tgtEl>
                                          <p:spTgt spid="82"/>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par>
                                <p:cTn id="31" presetID="2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1000"/>
                                        <p:tgtEl>
                                          <p:spTgt spid="85"/>
                                        </p:tgtEl>
                                        <p:attrNameLst>
                                          <p:attrName>ppt_w</p:attrName>
                                        </p:attrNameLst>
                                      </p:cBhvr>
                                      <p:tavLst>
                                        <p:tav tm="0">
                                          <p:val>
                                            <p:strVal val="0"/>
                                          </p:val>
                                        </p:tav>
                                        <p:tav tm="100000">
                                          <p:val>
                                            <p:strVal val="#ppt_w"/>
                                          </p:val>
                                        </p:tav>
                                      </p:tavLst>
                                    </p:anim>
                                    <p:anim calcmode="lin" valueType="num">
                                      <p:cBhvr additive="base">
                                        <p:cTn id="34" dur="1000"/>
                                        <p:tgtEl>
                                          <p:spTgt spid="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Example development workflow that considers </a:t>
            </a:r>
            <a:r>
              <a:rPr lang="en" dirty="0">
                <a:solidFill>
                  <a:srgbClr val="0070C0"/>
                </a:solidFill>
              </a:rPr>
              <a:t>code quality</a:t>
            </a:r>
            <a:endParaRPr dirty="0">
              <a:solidFill>
                <a:srgbClr val="0070C0"/>
              </a:solidFill>
            </a:endParaRPr>
          </a:p>
        </p:txBody>
      </p:sp>
      <p:sp>
        <p:nvSpPr>
          <p:cNvPr id="437" name="Google Shape;437;p45"/>
          <p:cNvSpPr txBox="1">
            <a:spLocks noGrp="1"/>
          </p:cNvSpPr>
          <p:nvPr>
            <p:ph type="body" idx="1"/>
          </p:nvPr>
        </p:nvSpPr>
        <p:spPr>
          <a:xfrm>
            <a:off x="415492" y="1277961"/>
            <a:ext cx="11357841" cy="526942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15000"/>
              </a:lnSpc>
              <a:spcBef>
                <a:spcPts val="0"/>
              </a:spcBef>
              <a:buClr>
                <a:schemeClr val="dk1"/>
              </a:buClr>
              <a:buSzPts val="1100"/>
              <a:buNone/>
            </a:pPr>
            <a:r>
              <a:rPr lang="en" dirty="0">
                <a:highlight>
                  <a:schemeClr val="lt1"/>
                </a:highlight>
              </a:rPr>
              <a:t>Example “make commit” workflow (easy in C/C++, and hopefully possible soon for Fortran):</a:t>
            </a:r>
            <a:endParaRPr dirty="0">
              <a:highlight>
                <a:schemeClr val="lt1"/>
              </a:highlight>
            </a:endParaRPr>
          </a:p>
          <a:p>
            <a:pPr marL="897242" marR="186220" indent="-440157">
              <a:lnSpc>
                <a:spcPct val="115000"/>
              </a:lnSpc>
              <a:spcBef>
                <a:spcPts val="1333"/>
              </a:spcBef>
              <a:buClr>
                <a:schemeClr val="dk1"/>
              </a:buClr>
              <a:buSzPts val="1600"/>
              <a:buChar char="●"/>
            </a:pPr>
            <a:r>
              <a:rPr lang="en" sz="2133" dirty="0">
                <a:solidFill>
                  <a:srgbClr val="0070C0"/>
                </a:solidFill>
                <a:highlight>
                  <a:schemeClr val="lt1"/>
                </a:highlight>
              </a:rPr>
              <a:t>clang-format</a:t>
            </a:r>
            <a:r>
              <a:rPr lang="en" sz="2133" dirty="0">
                <a:highlight>
                  <a:schemeClr val="lt1"/>
                </a:highlight>
              </a:rPr>
              <a:t> passes and reformats the code</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clang-tidy</a:t>
            </a:r>
            <a:r>
              <a:rPr lang="en" sz="2133" dirty="0">
                <a:highlight>
                  <a:schemeClr val="lt1"/>
                </a:highlight>
              </a:rPr>
              <a:t> passes and enforces coding conventions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 static analyzer </a:t>
            </a:r>
            <a:r>
              <a:rPr lang="en" sz="2133" dirty="0">
                <a:highlight>
                  <a:schemeClr val="lt1"/>
                </a:highlight>
              </a:rPr>
              <a:t>compiles debug and production builds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F00"/>
                </a:solidFill>
                <a:highlight>
                  <a:schemeClr val="lt1"/>
                </a:highlight>
              </a:rPr>
              <a:t>Project-specific analysis</a:t>
            </a:r>
            <a:r>
              <a:rPr lang="en" sz="2133" dirty="0">
                <a:highlight>
                  <a:schemeClr val="lt1"/>
                </a:highlight>
              </a:rPr>
              <a:t> for debug and production build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debug/production builds get compiled and unit tests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 unit tests run under </a:t>
            </a:r>
            <a:r>
              <a:rPr lang="en" sz="2133" dirty="0" err="1">
                <a:highlight>
                  <a:schemeClr val="lt1"/>
                </a:highlight>
              </a:rPr>
              <a:t>valgrind</a:t>
            </a:r>
            <a:r>
              <a:rPr lang="en" sz="2133" dirty="0">
                <a:highlight>
                  <a:schemeClr val="lt1"/>
                </a:highlight>
              </a:rPr>
              <a:t> (check errors) </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gets compiled and unit test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with </a:t>
            </a:r>
            <a:r>
              <a:rPr lang="en" sz="2133" dirty="0">
                <a:solidFill>
                  <a:srgbClr val="0070C0"/>
                </a:solidFill>
                <a:highlight>
                  <a:schemeClr val="lt1"/>
                </a:highlight>
              </a:rPr>
              <a:t>--coverage </a:t>
            </a:r>
            <a:r>
              <a:rPr lang="en" sz="2133" dirty="0">
                <a:highlight>
                  <a:schemeClr val="lt1"/>
                </a:highlight>
              </a:rPr>
              <a:t>gets compiled and unit test launched against </a:t>
            </a:r>
            <a:r>
              <a:rPr lang="en" sz="2133" dirty="0" err="1">
                <a:highlight>
                  <a:schemeClr val="lt1"/>
                </a:highlight>
              </a:rPr>
              <a:t>llvm-cov</a:t>
            </a:r>
            <a:r>
              <a:rPr lang="en" sz="2133" dirty="0">
                <a:highlight>
                  <a:schemeClr val="lt1"/>
                </a:highlight>
              </a:rPr>
              <a:t> (write unit-test coverage stats)</a:t>
            </a:r>
            <a:endParaRPr sz="2133" dirty="0">
              <a:highlight>
                <a:schemeClr val="lt1"/>
              </a:highlight>
            </a:endParaRPr>
          </a:p>
          <a:p>
            <a:pPr marL="0" indent="0">
              <a:buNone/>
            </a:pPr>
            <a:endParaRPr sz="1866"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Our goals and approach</a:t>
            </a:r>
            <a:endParaRPr/>
          </a:p>
        </p:txBody>
      </p:sp>
      <p:sp>
        <p:nvSpPr>
          <p:cNvPr id="443" name="Google Shape;443;p46"/>
          <p:cNvSpPr txBox="1">
            <a:spLocks noGrp="1"/>
          </p:cNvSpPr>
          <p:nvPr>
            <p:ph type="body" idx="1"/>
          </p:nvPr>
        </p:nvSpPr>
        <p:spPr>
          <a:xfrm>
            <a:off x="367171" y="1013896"/>
            <a:ext cx="11369838" cy="5321014"/>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0"/>
              </a:spcBef>
              <a:spcAft>
                <a:spcPts val="0"/>
              </a:spcAft>
              <a:buClr>
                <a:schemeClr val="dk1"/>
              </a:buClr>
              <a:buSzPts val="1100"/>
              <a:buNone/>
            </a:pPr>
            <a:r>
              <a:rPr lang="en" dirty="0"/>
              <a:t>Make it easy(-</a:t>
            </a:r>
            <a:r>
              <a:rPr lang="en" dirty="0" err="1"/>
              <a:t>ish</a:t>
            </a:r>
            <a:r>
              <a:rPr lang="en" dirty="0"/>
              <a:t>) to define and apply static and dynamic program analysis techniques to identify quality-related problems in HPC codes.</a:t>
            </a:r>
            <a:endParaRPr dirty="0"/>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How? Two parts:</a:t>
            </a:r>
            <a:endParaRPr dirty="0">
              <a:solidFill>
                <a:srgbClr val="007F00"/>
              </a:solidFill>
            </a:endParaRPr>
          </a:p>
          <a:p>
            <a:pPr marL="609448" indent="-457086">
              <a:lnSpc>
                <a:spcPct val="100000"/>
              </a:lnSpc>
              <a:spcBef>
                <a:spcPts val="0"/>
              </a:spcBef>
              <a:spcAft>
                <a:spcPts val="0"/>
              </a:spcAft>
              <a:buClr>
                <a:schemeClr val="accent1"/>
              </a:buClr>
              <a:buSzPts val="1800"/>
              <a:buAutoNum type="alphaUcPeriod"/>
            </a:pPr>
            <a:r>
              <a:rPr lang="en" dirty="0">
                <a:solidFill>
                  <a:srgbClr val="0070C0"/>
                </a:solidFill>
              </a:rPr>
              <a:t>By integrating general </a:t>
            </a:r>
            <a:r>
              <a:rPr lang="en" b="1" dirty="0">
                <a:solidFill>
                  <a:srgbClr val="0070C0"/>
                </a:solidFill>
              </a:rPr>
              <a:t>static</a:t>
            </a:r>
            <a:r>
              <a:rPr lang="en" dirty="0">
                <a:solidFill>
                  <a:srgbClr val="0070C0"/>
                </a:solidFill>
              </a:rPr>
              <a:t> and </a:t>
            </a:r>
            <a:r>
              <a:rPr lang="en" b="1" dirty="0">
                <a:solidFill>
                  <a:srgbClr val="0070C0"/>
                </a:solidFill>
              </a:rPr>
              <a:t>dynamic</a:t>
            </a:r>
            <a:r>
              <a:rPr lang="en" dirty="0">
                <a:solidFill>
                  <a:srgbClr val="0070C0"/>
                </a:solidFill>
              </a:rPr>
              <a:t> program analyses into the HPC software development process: mainly through documentation and examples.</a:t>
            </a:r>
            <a:endParaRPr dirty="0">
              <a:solidFill>
                <a:srgbClr val="0070C0"/>
              </a:solidFill>
            </a:endParaRPr>
          </a:p>
          <a:p>
            <a:pPr marL="609448" indent="-457086">
              <a:lnSpc>
                <a:spcPct val="100000"/>
              </a:lnSpc>
              <a:spcBef>
                <a:spcPts val="0"/>
              </a:spcBef>
              <a:spcAft>
                <a:spcPts val="0"/>
              </a:spcAft>
              <a:buClr>
                <a:srgbClr val="007F00"/>
              </a:buClr>
              <a:buSzPts val="1800"/>
              <a:buAutoNum type="alphaUcPeriod"/>
            </a:pPr>
            <a:r>
              <a:rPr lang="en" dirty="0">
                <a:solidFill>
                  <a:srgbClr val="007F00"/>
                </a:solidFill>
              </a:rPr>
              <a:t>By creating easy interfaces to custom analyses, with examples.</a:t>
            </a:r>
            <a:endParaRPr dirty="0">
              <a:solidFill>
                <a:srgbClr val="007F00"/>
              </a:solidFill>
            </a:endParaRPr>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Why?</a:t>
            </a:r>
            <a:endParaRPr dirty="0"/>
          </a:p>
          <a:p>
            <a:pPr marL="609448" indent="-457086">
              <a:lnSpc>
                <a:spcPct val="100000"/>
              </a:lnSpc>
              <a:spcBef>
                <a:spcPts val="0"/>
              </a:spcBef>
              <a:spcAft>
                <a:spcPts val="0"/>
              </a:spcAft>
              <a:buSzPts val="1800"/>
              <a:buChar char="➢"/>
            </a:pPr>
            <a:r>
              <a:rPr lang="en" dirty="0"/>
              <a:t>Abstraction</a:t>
            </a:r>
            <a:endParaRPr dirty="0"/>
          </a:p>
          <a:p>
            <a:pPr marL="1218895" lvl="1" indent="-431692">
              <a:lnSpc>
                <a:spcPct val="100000"/>
              </a:lnSpc>
              <a:spcBef>
                <a:spcPts val="0"/>
              </a:spcBef>
              <a:spcAft>
                <a:spcPts val="0"/>
              </a:spcAft>
              <a:buSzPts val="1500"/>
              <a:buChar char="●"/>
            </a:pPr>
            <a:r>
              <a:rPr lang="en" dirty="0"/>
              <a:t>Elide details of a specific implementation.</a:t>
            </a:r>
            <a:endParaRPr dirty="0"/>
          </a:p>
          <a:p>
            <a:pPr marL="1218895" lvl="1" indent="-431692">
              <a:lnSpc>
                <a:spcPct val="100000"/>
              </a:lnSpc>
              <a:spcBef>
                <a:spcPts val="0"/>
              </a:spcBef>
              <a:spcAft>
                <a:spcPts val="0"/>
              </a:spcAft>
              <a:buSzPts val="1500"/>
              <a:buChar char="●"/>
            </a:pPr>
            <a:r>
              <a:rPr lang="en" dirty="0"/>
              <a:t>Capture semantically relevant details; ignore the rest.</a:t>
            </a:r>
            <a:endParaRPr dirty="0"/>
          </a:p>
          <a:p>
            <a:pPr marL="609448" indent="-457086">
              <a:lnSpc>
                <a:spcPct val="100000"/>
              </a:lnSpc>
              <a:spcBef>
                <a:spcPts val="0"/>
              </a:spcBef>
              <a:spcAft>
                <a:spcPts val="0"/>
              </a:spcAft>
              <a:buSzPts val="1800"/>
              <a:buChar char="➢"/>
            </a:pPr>
            <a:r>
              <a:rPr lang="en" dirty="0"/>
              <a:t>Programs as data</a:t>
            </a:r>
            <a:endParaRPr dirty="0"/>
          </a:p>
          <a:p>
            <a:pPr marL="1218895" lvl="1" indent="-431692">
              <a:lnSpc>
                <a:spcPct val="100000"/>
              </a:lnSpc>
              <a:spcBef>
                <a:spcPts val="0"/>
              </a:spcBef>
              <a:spcAft>
                <a:spcPts val="0"/>
              </a:spcAft>
              <a:buSzPts val="1500"/>
              <a:buChar char="●"/>
            </a:pPr>
            <a:r>
              <a:rPr lang="en" dirty="0"/>
              <a:t>Programs are just trees/graphs!</a:t>
            </a:r>
            <a:endParaRPr dirty="0"/>
          </a:p>
          <a:p>
            <a:pPr marL="1218895" lvl="1" indent="-431692">
              <a:lnSpc>
                <a:spcPct val="100000"/>
              </a:lnSpc>
              <a:spcBef>
                <a:spcPts val="0"/>
              </a:spcBef>
              <a:spcAft>
                <a:spcPts val="0"/>
              </a:spcAft>
              <a:buSzPts val="1500"/>
              <a:buChar char="●"/>
            </a:pPr>
            <a:r>
              <a:rPr lang="en" dirty="0"/>
              <a:t>…and we have lots of ways to analyze trees/graphs</a:t>
            </a:r>
            <a:endParaRPr dirty="0"/>
          </a:p>
          <a:p>
            <a:pPr marL="0" indent="0">
              <a:spcBef>
                <a:spcPts val="1333"/>
              </a:spcBef>
              <a:spcAft>
                <a:spcPts val="0"/>
              </a:spcAft>
              <a:buClr>
                <a:schemeClr val="dk1"/>
              </a:buClr>
              <a:buSzPts val="1100"/>
              <a:buNone/>
            </a:pPr>
            <a:endParaRPr dirty="0"/>
          </a:p>
          <a:p>
            <a:pPr marL="0" indent="0">
              <a:spcBef>
                <a:spcPts val="1333"/>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Static program analysis is...</a:t>
            </a:r>
            <a:endParaRPr/>
          </a:p>
        </p:txBody>
      </p:sp>
      <p:sp>
        <p:nvSpPr>
          <p:cNvPr id="449" name="Google Shape;449;p47"/>
          <p:cNvSpPr txBox="1">
            <a:spLocks noGrp="1"/>
          </p:cNvSpPr>
          <p:nvPr>
            <p:ph type="body" idx="1"/>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buClr>
                <a:schemeClr val="dk1"/>
              </a:buClr>
              <a:buSzPts val="1100"/>
              <a:buNone/>
            </a:pPr>
            <a:r>
              <a:rPr lang="en" sz="4799" b="1"/>
              <a:t>Systematic</a:t>
            </a:r>
            <a:r>
              <a:rPr lang="en" sz="4799"/>
              <a:t> examination of an </a:t>
            </a:r>
            <a:r>
              <a:rPr lang="en" sz="4799" b="1"/>
              <a:t>abstraction</a:t>
            </a:r>
            <a:r>
              <a:rPr lang="en" sz="4799"/>
              <a:t> of program </a:t>
            </a:r>
            <a:r>
              <a:rPr lang="en" sz="4799" b="1"/>
              <a:t>state space.</a:t>
            </a:r>
            <a:endParaRPr sz="4799" b="1"/>
          </a:p>
          <a:p>
            <a:pPr marL="0" indent="0">
              <a:buNone/>
            </a:pPr>
            <a:endParaRPr/>
          </a:p>
        </p:txBody>
      </p:sp>
      <p:sp>
        <p:nvSpPr>
          <p:cNvPr id="450" name="Google Shape;450;p47"/>
          <p:cNvSpPr/>
          <p:nvPr/>
        </p:nvSpPr>
        <p:spPr>
          <a:xfrm>
            <a:off x="353274" y="1200081"/>
            <a:ext cx="3076399" cy="1148101"/>
          </a:xfrm>
          <a:prstGeom prst="wedgeRoundRectCallout">
            <a:avLst>
              <a:gd name="adj1" fmla="val 34218"/>
              <a:gd name="adj2" fmla="val 104551"/>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Ensure everything is checked the same way.</a:t>
            </a:r>
            <a:endParaRPr sz="2266">
              <a:solidFill>
                <a:schemeClr val="lt1"/>
              </a:solidFill>
            </a:endParaRPr>
          </a:p>
        </p:txBody>
      </p:sp>
      <p:sp>
        <p:nvSpPr>
          <p:cNvPr id="451" name="Google Shape;451;p47"/>
          <p:cNvSpPr/>
          <p:nvPr/>
        </p:nvSpPr>
        <p:spPr>
          <a:xfrm>
            <a:off x="1851850" y="5080270"/>
            <a:ext cx="3076399" cy="1148101"/>
          </a:xfrm>
          <a:prstGeom prst="wedgeRoundRectCallout">
            <a:avLst>
              <a:gd name="adj1" fmla="val -13537"/>
              <a:gd name="adj2" fmla="val -11288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Only track “important” things...</a:t>
            </a:r>
            <a:endParaRPr sz="2266">
              <a:solidFill>
                <a:schemeClr val="lt1"/>
              </a:solidFill>
            </a:endParaRPr>
          </a:p>
        </p:txBody>
      </p:sp>
      <p:sp>
        <p:nvSpPr>
          <p:cNvPr id="452" name="Google Shape;452;p47"/>
          <p:cNvSpPr/>
          <p:nvPr/>
        </p:nvSpPr>
        <p:spPr>
          <a:xfrm>
            <a:off x="7369213" y="5080270"/>
            <a:ext cx="3076399" cy="1148101"/>
          </a:xfrm>
          <a:prstGeom prst="wedgeRoundRectCallout">
            <a:avLst>
              <a:gd name="adj1" fmla="val 11920"/>
              <a:gd name="adj2" fmla="val -98784"/>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all possible executions.</a:t>
            </a:r>
            <a:endParaRPr sz="2266">
              <a:solidFill>
                <a:schemeClr val="lt1"/>
              </a:solidFill>
            </a:endParaRPr>
          </a:p>
        </p:txBody>
      </p:sp>
      <p:sp>
        <p:nvSpPr>
          <p:cNvPr id="453" name="Google Shape;453;p47"/>
          <p:cNvSpPr txBox="1"/>
          <p:nvPr/>
        </p:nvSpPr>
        <p:spPr>
          <a:xfrm>
            <a:off x="7759112" y="1229774"/>
            <a:ext cx="3386718" cy="1077113"/>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clang-tidy</a:t>
            </a:r>
            <a:endParaRPr/>
          </a:p>
          <a:p>
            <a:pPr marL="609448" indent="-423228">
              <a:spcBef>
                <a:spcPts val="0"/>
              </a:spcBef>
              <a:spcAft>
                <a:spcPts val="0"/>
              </a:spcAft>
              <a:buSzPts val="1400"/>
              <a:buChar char="●"/>
            </a:pPr>
            <a:r>
              <a:rPr lang="en"/>
              <a:t>Clang static analyzer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Dynamic program analysis is...</a:t>
            </a:r>
            <a:endParaRPr/>
          </a:p>
        </p:txBody>
      </p:sp>
      <p:sp>
        <p:nvSpPr>
          <p:cNvPr id="459" name="Google Shape;459;p48"/>
          <p:cNvSpPr txBox="1">
            <a:spLocks noGrp="1"/>
          </p:cNvSpPr>
          <p:nvPr>
            <p:ph type="body" idx="4294967295"/>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spcAft>
                <a:spcPts val="0"/>
              </a:spcAft>
              <a:buClr>
                <a:schemeClr val="dk1"/>
              </a:buClr>
              <a:buSzPts val="1100"/>
              <a:buNone/>
            </a:pPr>
            <a:r>
              <a:rPr lang="en" sz="4799" b="1"/>
              <a:t>Partial</a:t>
            </a:r>
            <a:r>
              <a:rPr lang="en" sz="4799"/>
              <a:t> examination of an </a:t>
            </a:r>
            <a:r>
              <a:rPr lang="en" sz="4799" b="1"/>
              <a:t>abstraction</a:t>
            </a:r>
            <a:r>
              <a:rPr lang="en" sz="4799"/>
              <a:t> of a </a:t>
            </a:r>
            <a:r>
              <a:rPr lang="en" sz="4799" b="1">
                <a:solidFill>
                  <a:srgbClr val="FF0000"/>
                </a:solidFill>
              </a:rPr>
              <a:t>single</a:t>
            </a:r>
            <a:r>
              <a:rPr lang="en" sz="4799"/>
              <a:t> execution path at </a:t>
            </a:r>
            <a:r>
              <a:rPr lang="en" sz="4799" b="1">
                <a:solidFill>
                  <a:srgbClr val="FF0000"/>
                </a:solidFill>
              </a:rPr>
              <a:t>runtime</a:t>
            </a:r>
            <a:r>
              <a:rPr lang="en" sz="4799" b="1"/>
              <a:t>.</a:t>
            </a:r>
            <a:endParaRPr sz="4799" b="1"/>
          </a:p>
          <a:p>
            <a:pPr marL="0" indent="0">
              <a:spcBef>
                <a:spcPts val="1466"/>
              </a:spcBef>
              <a:spcAft>
                <a:spcPts val="0"/>
              </a:spcAft>
              <a:buNone/>
            </a:pPr>
            <a:endParaRPr/>
          </a:p>
        </p:txBody>
      </p:sp>
      <p:sp>
        <p:nvSpPr>
          <p:cNvPr id="460" name="Google Shape;460;p48"/>
          <p:cNvSpPr/>
          <p:nvPr/>
        </p:nvSpPr>
        <p:spPr>
          <a:xfrm>
            <a:off x="8325397" y="4880189"/>
            <a:ext cx="3076399" cy="1148101"/>
          </a:xfrm>
          <a:prstGeom prst="wedgeRoundRectCallout">
            <a:avLst>
              <a:gd name="adj1" fmla="val -21030"/>
              <a:gd name="adj2" fmla="val -8791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specific executions; can miss errors.</a:t>
            </a:r>
            <a:endParaRPr sz="2266">
              <a:solidFill>
                <a:schemeClr val="lt1"/>
              </a:solidFill>
            </a:endParaRPr>
          </a:p>
        </p:txBody>
      </p:sp>
      <p:sp>
        <p:nvSpPr>
          <p:cNvPr id="461" name="Google Shape;461;p48"/>
          <p:cNvSpPr/>
          <p:nvPr/>
        </p:nvSpPr>
        <p:spPr>
          <a:xfrm>
            <a:off x="84711" y="5080270"/>
            <a:ext cx="3076399" cy="1148101"/>
          </a:xfrm>
          <a:prstGeom prst="wedgeRoundRectCallout">
            <a:avLst>
              <a:gd name="adj1" fmla="val 54077"/>
              <a:gd name="adj2" fmla="val -102853"/>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Can capture information not available statically.</a:t>
            </a:r>
            <a:endParaRPr sz="2266">
              <a:solidFill>
                <a:schemeClr val="lt1"/>
              </a:solidFill>
            </a:endParaRPr>
          </a:p>
        </p:txBody>
      </p:sp>
      <p:sp>
        <p:nvSpPr>
          <p:cNvPr id="462" name="Google Shape;462;p48"/>
          <p:cNvSpPr/>
          <p:nvPr/>
        </p:nvSpPr>
        <p:spPr>
          <a:xfrm>
            <a:off x="1202353" y="1701316"/>
            <a:ext cx="3541877" cy="773399"/>
          </a:xfrm>
          <a:prstGeom prst="wedgeRoundRectCallout">
            <a:avLst>
              <a:gd name="adj1" fmla="val -24055"/>
              <a:gd name="adj2" fmla="val 96919"/>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Instrumented code only.</a:t>
            </a:r>
            <a:endParaRPr sz="2266">
              <a:solidFill>
                <a:schemeClr val="lt1"/>
              </a:solidFill>
            </a:endParaRPr>
          </a:p>
        </p:txBody>
      </p:sp>
      <p:sp>
        <p:nvSpPr>
          <p:cNvPr id="463" name="Google Shape;463;p48"/>
          <p:cNvSpPr txBox="1"/>
          <p:nvPr/>
        </p:nvSpPr>
        <p:spPr>
          <a:xfrm>
            <a:off x="7759111" y="1229773"/>
            <a:ext cx="2877251" cy="1354112"/>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Valgrind </a:t>
            </a:r>
            <a:endParaRPr/>
          </a:p>
          <a:p>
            <a:pPr marL="609448" indent="-423228">
              <a:spcBef>
                <a:spcPts val="0"/>
              </a:spcBef>
              <a:spcAft>
                <a:spcPts val="0"/>
              </a:spcAft>
              <a:buSzPts val="1400"/>
              <a:buChar char="●"/>
            </a:pPr>
            <a:r>
              <a:rPr lang="en"/>
              <a:t>Clang/LLVM sanitizers (better!)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a:t>
            </a:r>
            <a:endParaRPr/>
          </a:p>
        </p:txBody>
      </p:sp>
      <p:sp>
        <p:nvSpPr>
          <p:cNvPr id="469" name="Google Shape;469;p49"/>
          <p:cNvSpPr txBox="1">
            <a:spLocks noGrp="1"/>
          </p:cNvSpPr>
          <p:nvPr>
            <p:ph type="body" idx="1"/>
          </p:nvPr>
        </p:nvSpPr>
        <p:spPr>
          <a:xfrm>
            <a:off x="415492" y="964042"/>
            <a:ext cx="11357841" cy="533541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r>
              <a:rPr lang="en" b="1">
                <a:solidFill>
                  <a:srgbClr val="0E65F0"/>
                </a:solidFill>
              </a:rPr>
              <a:t>C/C++</a:t>
            </a:r>
            <a:r>
              <a:rPr lang="en"/>
              <a:t>: </a:t>
            </a:r>
            <a:endParaRPr/>
          </a:p>
          <a:p>
            <a:pPr lvl="1">
              <a:spcBef>
                <a:spcPts val="0"/>
              </a:spcBef>
            </a:pPr>
            <a:r>
              <a:rPr lang="en"/>
              <a:t>Static: Clang Static Analyzer (Clang CFG-based) and clang-tidy interfaces (Matcher-based)</a:t>
            </a:r>
            <a:endParaRPr/>
          </a:p>
          <a:p>
            <a:pPr lvl="2">
              <a:spcBef>
                <a:spcPts val="0"/>
              </a:spcBef>
            </a:pPr>
            <a:r>
              <a:rPr lang="en"/>
              <a:t>Integrate existing checks into library and application builds</a:t>
            </a:r>
            <a:endParaRPr/>
          </a:p>
          <a:p>
            <a:pPr lvl="2">
              <a:spcBef>
                <a:spcPts val="0"/>
              </a:spcBef>
            </a:pPr>
            <a:r>
              <a:rPr lang="en"/>
              <a:t>Implement custom checkers based on coding policies (when available)</a:t>
            </a:r>
            <a:endParaRPr/>
          </a:p>
          <a:p>
            <a:pPr lvl="2">
              <a:spcBef>
                <a:spcPts val="0"/>
              </a:spcBef>
            </a:pPr>
            <a:r>
              <a:rPr lang="en"/>
              <a:t>Produce even higher-level APIs to enable developers to extend checks</a:t>
            </a:r>
            <a:endParaRPr/>
          </a:p>
          <a:p>
            <a:pPr lvl="2">
              <a:spcBef>
                <a:spcPts val="0"/>
              </a:spcBef>
            </a:pPr>
            <a:r>
              <a:rPr lang="en"/>
              <a:t>Check run during package </a:t>
            </a:r>
            <a:r>
              <a:rPr lang="en" i="1">
                <a:solidFill>
                  <a:srgbClr val="FF0000"/>
                </a:solidFill>
              </a:rPr>
              <a:t>builds</a:t>
            </a:r>
            <a:r>
              <a:rPr lang="en">
                <a:solidFill>
                  <a:srgbClr val="FF0000"/>
                </a:solidFill>
              </a:rPr>
              <a:t> </a:t>
            </a:r>
            <a:endParaRPr/>
          </a:p>
          <a:p>
            <a:pPr lvl="2">
              <a:spcBef>
                <a:spcPts val="0"/>
              </a:spcBef>
            </a:pPr>
            <a:r>
              <a:rPr lang="en"/>
              <a:t>Questions/challenges:</a:t>
            </a:r>
            <a:endParaRPr/>
          </a:p>
          <a:p>
            <a:pPr lvl="3">
              <a:spcBef>
                <a:spcPts val="0"/>
              </a:spcBef>
            </a:pPr>
            <a:r>
              <a:rPr lang="en"/>
              <a:t>How to deal with non-CMake builds? Spack support?</a:t>
            </a:r>
            <a:endParaRPr/>
          </a:p>
          <a:p>
            <a:pPr lvl="3">
              <a:spcBef>
                <a:spcPts val="0"/>
              </a:spcBef>
            </a:pPr>
            <a:r>
              <a:rPr lang="en"/>
              <a:t>Output formats? (readable, understandable, actionable)</a:t>
            </a:r>
            <a:endParaRPr/>
          </a:p>
          <a:p>
            <a:pPr lvl="3">
              <a:spcBef>
                <a:spcPts val="0"/>
              </a:spcBef>
            </a:pPr>
            <a:r>
              <a:rPr lang="en"/>
              <a:t>Minimize false positives</a:t>
            </a:r>
            <a:endParaRPr/>
          </a:p>
          <a:p>
            <a:pPr lvl="1">
              <a:spcBef>
                <a:spcPts val="0"/>
              </a:spcBef>
            </a:pPr>
            <a:r>
              <a:rPr lang="en"/>
              <a:t>Dynamic: Python interfaces to the Clang sanitizer API </a:t>
            </a:r>
            <a:endParaRPr/>
          </a:p>
          <a:p>
            <a:pPr lvl="2">
              <a:spcBef>
                <a:spcPts val="0"/>
              </a:spcBef>
            </a:pPr>
            <a:r>
              <a:rPr lang="en"/>
              <a:t>Used in our current implementation of PETSc development rule checking</a:t>
            </a:r>
            <a:endParaRPr/>
          </a:p>
          <a:p>
            <a:pPr lvl="2">
              <a:spcBef>
                <a:spcPts val="0"/>
              </a:spcBef>
            </a:pPr>
            <a:r>
              <a:rPr lang="en"/>
              <a:t>Requires integration with build system and can be used during </a:t>
            </a:r>
            <a:r>
              <a:rPr lang="en" i="1">
                <a:solidFill>
                  <a:srgbClr val="FF0000"/>
                </a:solidFill>
              </a:rPr>
              <a:t>testing</a:t>
            </a:r>
            <a:endParaRPr i="1">
              <a:solidFill>
                <a:srgbClr val="FF0000"/>
              </a:solidFill>
            </a:endParaRPr>
          </a:p>
          <a:p>
            <a:pPr lvl="2">
              <a:spcBef>
                <a:spcPts val="0"/>
              </a:spcBef>
            </a:pPr>
            <a:r>
              <a:rPr lang="en"/>
              <a:t>Questions/challenges:</a:t>
            </a:r>
            <a:endParaRPr/>
          </a:p>
          <a:p>
            <a:pPr lvl="3">
              <a:spcBef>
                <a:spcPts val="0"/>
              </a:spcBef>
            </a:pPr>
            <a:r>
              <a:rPr lang="en"/>
              <a:t>How to minimize runtime overheads?</a:t>
            </a:r>
            <a:endParaRPr/>
          </a:p>
          <a:p>
            <a:pPr lvl="3">
              <a:spcBef>
                <a:spcPts val="0"/>
              </a:spcBef>
            </a:pPr>
            <a:r>
              <a:rPr lang="en"/>
              <a:t>Output formats for results? (readable, understandable, actionable)</a:t>
            </a:r>
            <a:endParaRPr/>
          </a:p>
          <a:p>
            <a:pPr marL="0" indent="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73"/>
        <p:cNvGrpSpPr/>
        <p:nvPr/>
      </p:nvGrpSpPr>
      <p:grpSpPr>
        <a:xfrm>
          <a:off x="0" y="0"/>
          <a:ext cx="0" cy="0"/>
          <a:chOff x="0" y="0"/>
          <a:chExt cx="0" cy="0"/>
        </a:xfrm>
      </p:grpSpPr>
      <p:sp>
        <p:nvSpPr>
          <p:cNvPr id="474" name="Google Shape;474;p50"/>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(continued)</a:t>
            </a:r>
            <a:endParaRPr/>
          </a:p>
        </p:txBody>
      </p:sp>
      <p:sp>
        <p:nvSpPr>
          <p:cNvPr id="475" name="Google Shape;475;p50"/>
          <p:cNvSpPr txBox="1">
            <a:spLocks noGrp="1"/>
          </p:cNvSpPr>
          <p:nvPr>
            <p:ph type="body" idx="1"/>
          </p:nvPr>
        </p:nvSpPr>
        <p:spPr>
          <a:xfrm>
            <a:off x="415492" y="1277960"/>
            <a:ext cx="11357841" cy="495031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pPr indent="-440157">
              <a:buSzPts val="1600"/>
            </a:pPr>
            <a:r>
              <a:rPr lang="en" sz="2133" b="1">
                <a:solidFill>
                  <a:srgbClr val="0E65F0"/>
                </a:solidFill>
              </a:rPr>
              <a:t>Fortran</a:t>
            </a:r>
            <a:r>
              <a:rPr lang="en" sz="2133"/>
              <a:t>:</a:t>
            </a:r>
            <a:endParaRPr sz="2133"/>
          </a:p>
          <a:p>
            <a:pPr lvl="1" indent="-440157">
              <a:spcBef>
                <a:spcPts val="0"/>
              </a:spcBef>
              <a:buSzPts val="1600"/>
            </a:pPr>
            <a:r>
              <a:rPr lang="en" sz="2133"/>
              <a:t>Static: </a:t>
            </a:r>
            <a:r>
              <a:rPr lang="en" sz="2133" u="sng">
                <a:solidFill>
                  <a:schemeClr val="hlink"/>
                </a:solidFill>
                <a:hlinkClick r:id="rId3"/>
              </a:rPr>
              <a:t>https://pypi.org/project/fortran-linter/</a:t>
            </a:r>
            <a:r>
              <a:rPr lang="en" sz="2133"/>
              <a:t> (extrermely limited)</a:t>
            </a:r>
            <a:endParaRPr sz="2133"/>
          </a:p>
          <a:p>
            <a:pPr lvl="1" indent="-440157">
              <a:spcBef>
                <a:spcPts val="0"/>
              </a:spcBef>
              <a:buSzPts val="1600"/>
            </a:pPr>
            <a:r>
              <a:rPr lang="en" sz="2133"/>
              <a:t>Flang-based tools evolving (https://github.com/llvm/llvm-project/tree/main/flang)</a:t>
            </a:r>
            <a:endParaRPr sz="2133"/>
          </a:p>
          <a:p>
            <a:pPr lvl="1" indent="-440157">
              <a:spcBef>
                <a:spcPts val="0"/>
              </a:spcBef>
              <a:buSzPts val="1600"/>
            </a:pPr>
            <a:r>
              <a:rPr lang="en" sz="2133"/>
              <a:t>Dynamic: ?</a:t>
            </a:r>
            <a:endParaRPr sz="2133"/>
          </a:p>
        </p:txBody>
      </p:sp>
      <p:sp>
        <p:nvSpPr>
          <p:cNvPr id="476" name="Google Shape;476;p50"/>
          <p:cNvSpPr txBox="1"/>
          <p:nvPr/>
        </p:nvSpPr>
        <p:spPr>
          <a:xfrm>
            <a:off x="3858128" y="4352359"/>
            <a:ext cx="1971886" cy="69745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a:t>Yikes?</a:t>
            </a:r>
            <a:endParaRPr sz="2933"/>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Using scan-build with HYPRE</a:t>
            </a:r>
            <a:r>
              <a:rPr lang="en" baseline="30000"/>
              <a:t>1</a:t>
            </a:r>
            <a:endParaRPr baseline="30000"/>
          </a:p>
        </p:txBody>
      </p:sp>
      <p:pic>
        <p:nvPicPr>
          <p:cNvPr id="482" name="Google Shape;482;p51"/>
          <p:cNvPicPr preferRelativeResize="0"/>
          <p:nvPr/>
        </p:nvPicPr>
        <p:blipFill rotWithShape="1">
          <a:blip r:embed="rId3">
            <a:alphaModFix/>
          </a:blip>
          <a:srcRect t="8097" r="1438" b="2232"/>
          <a:stretch/>
        </p:blipFill>
        <p:spPr>
          <a:xfrm>
            <a:off x="3175240" y="1850412"/>
            <a:ext cx="9013587" cy="4594970"/>
          </a:xfrm>
          <a:prstGeom prst="rect">
            <a:avLst/>
          </a:prstGeom>
          <a:noFill/>
          <a:ln>
            <a:noFill/>
          </a:ln>
        </p:spPr>
      </p:pic>
      <p:sp>
        <p:nvSpPr>
          <p:cNvPr id="483" name="Google Shape;483;p51"/>
          <p:cNvSpPr txBox="1"/>
          <p:nvPr/>
        </p:nvSpPr>
        <p:spPr>
          <a:xfrm>
            <a:off x="365771" y="951846"/>
            <a:ext cx="4692778" cy="738559"/>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latin typeface="Consolas"/>
                <a:ea typeface="Consolas"/>
                <a:cs typeface="Consolas"/>
                <a:sym typeface="Consolas"/>
              </a:rPr>
              <a:t> cmake ..</a:t>
            </a:r>
            <a:endParaRPr sz="1600" b="1">
              <a:latin typeface="Consolas"/>
              <a:ea typeface="Consolas"/>
              <a:cs typeface="Consolas"/>
              <a:sym typeface="Consolas"/>
            </a:endParaRPr>
          </a:p>
          <a:p>
            <a:pPr>
              <a:spcBef>
                <a:spcPts val="0"/>
              </a:spcBef>
              <a:spcAft>
                <a:spcPts val="0"/>
              </a:spcAft>
              <a:buClr>
                <a:schemeClr val="dk1"/>
              </a:buClr>
              <a:buSzPts val="1100"/>
            </a:pPr>
            <a:r>
              <a:rPr lang="en" sz="1600">
                <a:solidFill>
                  <a:schemeClr val="dk1"/>
                </a:solidFill>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solidFill>
                  <a:schemeClr val="dk1"/>
                </a:solidFill>
                <a:latin typeface="Consolas"/>
                <a:ea typeface="Consolas"/>
                <a:cs typeface="Consolas"/>
                <a:sym typeface="Consolas"/>
              </a:rPr>
              <a:t> make</a:t>
            </a:r>
            <a:endParaRPr sz="1600" b="1">
              <a:latin typeface="Consolas"/>
              <a:ea typeface="Consolas"/>
              <a:cs typeface="Consolas"/>
              <a:sym typeface="Consolas"/>
            </a:endParaRPr>
          </a:p>
        </p:txBody>
      </p:sp>
      <p:sp>
        <p:nvSpPr>
          <p:cNvPr id="484" name="Google Shape;484;p51"/>
          <p:cNvSpPr/>
          <p:nvPr/>
        </p:nvSpPr>
        <p:spPr>
          <a:xfrm rot="5400000">
            <a:off x="5429948" y="1229773"/>
            <a:ext cx="514266" cy="460680"/>
          </a:xfrm>
          <a:prstGeom prst="bentArrow">
            <a:avLst>
              <a:gd name="adj1" fmla="val 25000"/>
              <a:gd name="adj2" fmla="val 25000"/>
              <a:gd name="adj3" fmla="val 25000"/>
              <a:gd name="adj4" fmla="val 43750"/>
            </a:avLst>
          </a:prstGeom>
          <a:solidFill>
            <a:srgbClr val="007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485" name="Google Shape;485;p51"/>
          <p:cNvSpPr txBox="1"/>
          <p:nvPr/>
        </p:nvSpPr>
        <p:spPr>
          <a:xfrm>
            <a:off x="365771" y="5684903"/>
            <a:ext cx="11547792" cy="54703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b="1" baseline="30000">
                <a:solidFill>
                  <a:schemeClr val="dk1"/>
                </a:solidFill>
              </a:rPr>
              <a:t>1</a:t>
            </a:r>
            <a:r>
              <a:rPr lang="en" u="sng">
                <a:solidFill>
                  <a:schemeClr val="hlink"/>
                </a:solidFill>
                <a:hlinkClick r:id="rId4"/>
              </a:rPr>
              <a:t>HYPRE: Scalable Linear Solvers and Multigrid Methods</a:t>
            </a:r>
            <a:r>
              <a:rPr lang="en"/>
              <a:t>. https://github.com/hypre-space/hypre </a:t>
            </a:r>
            <a:endParaRPr/>
          </a:p>
        </p:txBody>
      </p:sp>
      <p:cxnSp>
        <p:nvCxnSpPr>
          <p:cNvPr id="486" name="Google Shape;486;p51"/>
          <p:cNvCxnSpPr/>
          <p:nvPr/>
        </p:nvCxnSpPr>
        <p:spPr>
          <a:xfrm>
            <a:off x="487553" y="5728891"/>
            <a:ext cx="2563332" cy="519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2"/>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hypre (cont.)</a:t>
            </a:r>
            <a:endParaRPr/>
          </a:p>
        </p:txBody>
      </p:sp>
      <p:sp>
        <p:nvSpPr>
          <p:cNvPr id="492" name="Google Shape;492;p52"/>
          <p:cNvSpPr txBox="1"/>
          <p:nvPr/>
        </p:nvSpPr>
        <p:spPr>
          <a:xfrm>
            <a:off x="162624" y="1154993"/>
            <a:ext cx="7305697" cy="492337"/>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scan-view</a:t>
            </a:r>
            <a:r>
              <a:rPr lang="en" sz="1600" b="1">
                <a:latin typeface="Consolas"/>
                <a:ea typeface="Consolas"/>
                <a:cs typeface="Consolas"/>
                <a:sym typeface="Consolas"/>
              </a:rPr>
              <a:t> </a:t>
            </a:r>
            <a:r>
              <a:rPr lang="en" sz="1466" b="1">
                <a:solidFill>
                  <a:schemeClr val="dk1"/>
                </a:solidFill>
              </a:rPr>
              <a:t>/tmp/scan-build-2021-05-27-073157-25436-1</a:t>
            </a:r>
            <a:endParaRPr sz="1600" b="1">
              <a:latin typeface="Consolas"/>
              <a:ea typeface="Consolas"/>
              <a:cs typeface="Consolas"/>
              <a:sym typeface="Consolas"/>
            </a:endParaRPr>
          </a:p>
        </p:txBody>
      </p:sp>
      <p:pic>
        <p:nvPicPr>
          <p:cNvPr id="493" name="Google Shape;493;p52"/>
          <p:cNvPicPr preferRelativeResize="0"/>
          <p:nvPr/>
        </p:nvPicPr>
        <p:blipFill>
          <a:blip r:embed="rId3">
            <a:alphaModFix/>
          </a:blip>
          <a:stretch>
            <a:fillRect/>
          </a:stretch>
        </p:blipFill>
        <p:spPr>
          <a:xfrm>
            <a:off x="203147" y="1647265"/>
            <a:ext cx="5274611" cy="5006695"/>
          </a:xfrm>
          <a:prstGeom prst="rect">
            <a:avLst/>
          </a:prstGeom>
          <a:noFill/>
          <a:ln>
            <a:noFill/>
          </a:ln>
        </p:spPr>
      </p:pic>
      <p:pic>
        <p:nvPicPr>
          <p:cNvPr id="494" name="Google Shape;494;p52"/>
          <p:cNvPicPr preferRelativeResize="0"/>
          <p:nvPr/>
        </p:nvPicPr>
        <p:blipFill>
          <a:blip r:embed="rId4">
            <a:alphaModFix/>
          </a:blip>
          <a:stretch>
            <a:fillRect/>
          </a:stretch>
        </p:blipFill>
        <p:spPr>
          <a:xfrm>
            <a:off x="7169867" y="683082"/>
            <a:ext cx="5087575" cy="6572088"/>
          </a:xfrm>
          <a:prstGeom prst="rect">
            <a:avLst/>
          </a:prstGeom>
          <a:noFill/>
          <a:ln>
            <a:noFill/>
          </a:ln>
        </p:spPr>
      </p:pic>
      <p:sp>
        <p:nvSpPr>
          <p:cNvPr id="495" name="Google Shape;495;p52"/>
          <p:cNvSpPr/>
          <p:nvPr/>
        </p:nvSpPr>
        <p:spPr>
          <a:xfrm>
            <a:off x="5170420" y="3608120"/>
            <a:ext cx="2297801" cy="580649"/>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details</a:t>
            </a:r>
            <a:endParaRPr/>
          </a:p>
        </p:txBody>
      </p:sp>
      <p:sp>
        <p:nvSpPr>
          <p:cNvPr id="496" name="Google Shape;496;p52"/>
          <p:cNvSpPr/>
          <p:nvPr/>
        </p:nvSpPr>
        <p:spPr>
          <a:xfrm>
            <a:off x="3846931" y="4547009"/>
            <a:ext cx="3322942" cy="1717185"/>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buClr>
                <a:schemeClr val="dk1"/>
              </a:buClr>
              <a:buSzPts val="1100"/>
            </a:pPr>
            <a:r>
              <a:rPr lang="en">
                <a:solidFill>
                  <a:schemeClr val="dk1"/>
                </a:solidFill>
              </a:rPr>
              <a:t>Eek! Too much information, can synthesize a more actionable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ppt_w</p:attrName>
                                        </p:attrNameLst>
                                      </p:cBhvr>
                                      <p:tavLst>
                                        <p:tav tm="0">
                                          <p:val>
                                            <p:strVal val="0"/>
                                          </p:val>
                                        </p:tav>
                                        <p:tav tm="100000">
                                          <p:val>
                                            <p:strVal val="#ppt_w"/>
                                          </p:val>
                                        </p:tav>
                                      </p:tavLst>
                                    </p:anim>
                                    <p:anim calcmode="lin" valueType="num">
                                      <p:cBhvr additive="base">
                                        <p:cTn id="8" dur="1000"/>
                                        <p:tgtEl>
                                          <p:spTgt spid="4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What about project-specific requirements?</a:t>
            </a:r>
            <a:endParaRPr/>
          </a:p>
        </p:txBody>
      </p:sp>
      <p:sp>
        <p:nvSpPr>
          <p:cNvPr id="502" name="Google Shape;502;p53"/>
          <p:cNvSpPr txBox="1">
            <a:spLocks noGrp="1"/>
          </p:cNvSpPr>
          <p:nvPr>
            <p:ph type="body" idx="1"/>
          </p:nvPr>
        </p:nvSpPr>
        <p:spPr>
          <a:xfrm>
            <a:off x="415492" y="2743379"/>
            <a:ext cx="11357841" cy="348509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buNone/>
            </a:pPr>
            <a:r>
              <a:rPr lang="en" sz="2666"/>
              <a:t>Do you need to be a compiler expert to implement new program checks?</a:t>
            </a:r>
            <a:endParaRPr sz="2666"/>
          </a:p>
          <a:p>
            <a:pPr marL="0" indent="0" algn="ctr">
              <a:lnSpc>
                <a:spcPct val="115000"/>
              </a:lnSpc>
              <a:buNone/>
            </a:pPr>
            <a:r>
              <a:rPr lang="en" sz="2666"/>
              <a:t>Thankfully -- </a:t>
            </a:r>
            <a:r>
              <a:rPr lang="en" sz="2666" b="1"/>
              <a:t>no!</a:t>
            </a:r>
            <a:endParaRPr sz="2666"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Part B</a:t>
            </a:r>
            <a:endParaRPr/>
          </a:p>
        </p:txBody>
      </p:sp>
      <p:sp>
        <p:nvSpPr>
          <p:cNvPr id="508" name="Google Shape;508;p54"/>
          <p:cNvSpPr txBox="1">
            <a:spLocks noGrp="1"/>
          </p:cNvSpPr>
          <p:nvPr>
            <p:ph type="body" idx="1"/>
          </p:nvPr>
        </p:nvSpPr>
        <p:spPr>
          <a:xfrm>
            <a:off x="415492" y="858270"/>
            <a:ext cx="11357841" cy="537020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buNone/>
            </a:pPr>
            <a:r>
              <a:rPr lang="en" dirty="0"/>
              <a:t>Develop custom static and dynamic checking based on </a:t>
            </a:r>
            <a:r>
              <a:rPr lang="en" dirty="0">
                <a:solidFill>
                  <a:srgbClr val="007F00"/>
                </a:solidFill>
              </a:rPr>
              <a:t>project-specific</a:t>
            </a:r>
            <a:r>
              <a:rPr lang="en" dirty="0"/>
              <a:t> requirements.</a:t>
            </a:r>
            <a:endParaRPr dirty="0"/>
          </a:p>
          <a:p>
            <a:r>
              <a:rPr lang="en" dirty="0"/>
              <a:t>C/C++</a:t>
            </a:r>
            <a:endParaRPr dirty="0"/>
          </a:p>
          <a:p>
            <a:pPr lvl="1">
              <a:spcBef>
                <a:spcPts val="0"/>
              </a:spcBef>
            </a:pPr>
            <a:r>
              <a:rPr lang="en" dirty="0"/>
              <a:t>Static: use and extend existing APIs (Clang static analyzer, clang-tidy); implement custom AST traversals and matchers (more details next)</a:t>
            </a:r>
            <a:endParaRPr dirty="0"/>
          </a:p>
          <a:p>
            <a:pPr lvl="1">
              <a:spcBef>
                <a:spcPts val="0"/>
              </a:spcBef>
            </a:pPr>
            <a:r>
              <a:rPr lang="en" dirty="0"/>
              <a:t>Dynamic: use Clang sanitizer APIs; python for simplicity and easy of extensions by HPC software developers</a:t>
            </a:r>
            <a:endParaRPr dirty="0"/>
          </a:p>
          <a:p>
            <a:pPr marL="1218895" indent="0">
              <a:buNone/>
            </a:pPr>
            <a:endParaRPr dirty="0"/>
          </a:p>
          <a:p>
            <a:r>
              <a:rPr lang="en" dirty="0"/>
              <a:t>Fortran</a:t>
            </a:r>
            <a:endParaRPr dirty="0"/>
          </a:p>
          <a:p>
            <a:pPr lvl="1">
              <a:spcBef>
                <a:spcPts val="0"/>
              </a:spcBef>
            </a:pPr>
            <a:r>
              <a:rPr lang="en" dirty="0"/>
              <a:t>Static: need to write new </a:t>
            </a:r>
            <a:r>
              <a:rPr lang="en" dirty="0" err="1"/>
              <a:t>Flang</a:t>
            </a:r>
            <a:r>
              <a:rPr lang="en" dirty="0"/>
              <a:t>-based checkers </a:t>
            </a:r>
            <a:r>
              <a:rPr lang="en" i="1" dirty="0"/>
              <a:t>only</a:t>
            </a:r>
            <a:r>
              <a:rPr lang="en" dirty="0"/>
              <a:t> for things that Fortran developers actually care about</a:t>
            </a:r>
            <a:endParaRPr dirty="0"/>
          </a:p>
          <a:p>
            <a:pPr lvl="1">
              <a:spcBef>
                <a:spcPts val="0"/>
              </a:spcBef>
            </a:pPr>
            <a:r>
              <a:rPr lang="en" dirty="0"/>
              <a:t>Dynamic: do we  need anything?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Other software-related factors</a:t>
            </a:r>
            <a:endParaRPr/>
          </a:p>
        </p:txBody>
      </p:sp>
      <p:sp>
        <p:nvSpPr>
          <p:cNvPr id="91" name="Google Shape;91;p14"/>
          <p:cNvSpPr txBox="1">
            <a:spLocks noGrp="1"/>
          </p:cNvSpPr>
          <p:nvPr>
            <p:ph type="body" idx="1"/>
          </p:nvPr>
        </p:nvSpPr>
        <p:spPr>
          <a:xfrm>
            <a:off x="365771" y="1123267"/>
            <a:ext cx="11782531" cy="3942573"/>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A few other positively rated software-related factors </a:t>
            </a:r>
            <a:r>
              <a:rPr lang="en" sz="1600" dirty="0"/>
              <a:t>(in decreasing order of average scores):</a:t>
            </a:r>
            <a:endParaRPr sz="1600" dirty="0"/>
          </a:p>
          <a:p>
            <a:pPr marL="609448" indent="-423228">
              <a:lnSpc>
                <a:spcPct val="100000"/>
              </a:lnSpc>
              <a:spcBef>
                <a:spcPts val="1333"/>
              </a:spcBef>
              <a:spcAft>
                <a:spcPts val="0"/>
              </a:spcAft>
              <a:buClr>
                <a:srgbClr val="007F00"/>
              </a:buClr>
              <a:buSzPts val="1400"/>
              <a:buChar char="+"/>
            </a:pPr>
            <a:r>
              <a:rPr lang="en" sz="1866" dirty="0"/>
              <a:t>My project’s bug finding process is efficient and effective.</a:t>
            </a:r>
            <a:endParaRPr sz="1866" dirty="0"/>
          </a:p>
          <a:p>
            <a:pPr marL="609448" indent="-423228">
              <a:lnSpc>
                <a:spcPct val="100000"/>
              </a:lnSpc>
              <a:spcBef>
                <a:spcPts val="0"/>
              </a:spcBef>
              <a:spcAft>
                <a:spcPts val="0"/>
              </a:spcAft>
              <a:buClr>
                <a:srgbClr val="007F00"/>
              </a:buClr>
              <a:buSzPts val="1400"/>
              <a:buChar char="+"/>
            </a:pPr>
            <a:r>
              <a:rPr lang="en" sz="1866" dirty="0"/>
              <a:t>The software process my project uses is well defined.</a:t>
            </a:r>
            <a:endParaRPr sz="1866" dirty="0"/>
          </a:p>
          <a:p>
            <a:pPr marL="609448" indent="-423228">
              <a:lnSpc>
                <a:spcPct val="100000"/>
              </a:lnSpc>
              <a:spcBef>
                <a:spcPts val="0"/>
              </a:spcBef>
              <a:spcAft>
                <a:spcPts val="0"/>
              </a:spcAft>
              <a:buClr>
                <a:srgbClr val="007F00"/>
              </a:buClr>
              <a:buSzPts val="1400"/>
              <a:buChar char="+"/>
            </a:pPr>
            <a:r>
              <a:rPr lang="en" sz="1866" dirty="0"/>
              <a:t>My software reuses code, such as by using APIs, rather than duplicating it.</a:t>
            </a:r>
            <a:endParaRPr sz="1866" dirty="0"/>
          </a:p>
          <a:p>
            <a:pPr marL="609448" indent="-423228">
              <a:lnSpc>
                <a:spcPct val="100000"/>
              </a:lnSpc>
              <a:spcBef>
                <a:spcPts val="0"/>
              </a:spcBef>
              <a:spcAft>
                <a:spcPts val="0"/>
              </a:spcAft>
              <a:buClr>
                <a:srgbClr val="007F00"/>
              </a:buClr>
              <a:buSzPts val="1400"/>
              <a:buChar char="+"/>
            </a:pPr>
            <a:r>
              <a:rPr lang="en" sz="1866" dirty="0"/>
              <a:t>My software’s architecture mitigates risks   (e.g., security vulnerability, changes in requirements, etc.).</a:t>
            </a:r>
            <a:endParaRPr sz="1866" dirty="0"/>
          </a:p>
          <a:p>
            <a:pPr marL="0" indent="0">
              <a:spcBef>
                <a:spcPts val="1333"/>
              </a:spcBef>
              <a:spcAft>
                <a:spcPts val="0"/>
              </a:spcAft>
              <a:buNone/>
            </a:pPr>
            <a:r>
              <a:rPr lang="en" dirty="0"/>
              <a:t>Negative impact on productivity:</a:t>
            </a:r>
            <a:endParaRPr dirty="0"/>
          </a:p>
          <a:p>
            <a:pPr marL="609448" indent="-423228">
              <a:lnSpc>
                <a:spcPct val="100000"/>
              </a:lnSpc>
              <a:spcBef>
                <a:spcPts val="1333"/>
              </a:spcBef>
              <a:spcAft>
                <a:spcPts val="0"/>
              </a:spcAft>
              <a:buClr>
                <a:srgbClr val="FF0000"/>
              </a:buClr>
              <a:buSzPts val="1400"/>
              <a:buChar char="−"/>
            </a:pPr>
            <a:r>
              <a:rPr lang="en" sz="1866" dirty="0"/>
              <a:t>My software requires extensive data storage. </a:t>
            </a:r>
            <a:endParaRPr sz="1866" dirty="0"/>
          </a:p>
          <a:p>
            <a:pPr marL="609448" indent="-423228">
              <a:lnSpc>
                <a:spcPct val="100000"/>
              </a:lnSpc>
              <a:spcBef>
                <a:spcPts val="0"/>
              </a:spcBef>
              <a:spcAft>
                <a:spcPts val="0"/>
              </a:spcAft>
              <a:buClr>
                <a:srgbClr val="FF0000"/>
              </a:buClr>
              <a:buSzPts val="1400"/>
              <a:buChar char="−"/>
            </a:pPr>
            <a:r>
              <a:rPr lang="en" sz="1866" dirty="0"/>
              <a:t>My software is extremely complex.</a:t>
            </a:r>
            <a:endParaRPr sz="1866" dirty="0"/>
          </a:p>
          <a:p>
            <a:pPr marL="609448" indent="-423228">
              <a:lnSpc>
                <a:spcPct val="100000"/>
              </a:lnSpc>
              <a:spcBef>
                <a:spcPts val="0"/>
              </a:spcBef>
              <a:spcAft>
                <a:spcPts val="0"/>
              </a:spcAft>
              <a:buClr>
                <a:srgbClr val="FF0000"/>
              </a:buClr>
              <a:buSzPts val="1400"/>
              <a:buChar char="−"/>
            </a:pPr>
            <a:r>
              <a:rPr lang="en" sz="1866" dirty="0"/>
              <a:t>My software's platform (e.g. development environment, software stack, hardware stack) changes rapidly.</a:t>
            </a:r>
            <a:endParaRPr sz="1866" dirty="0"/>
          </a:p>
          <a:p>
            <a:pPr marL="609448" indent="-423228">
              <a:lnSpc>
                <a:spcPct val="100000"/>
              </a:lnSpc>
              <a:spcBef>
                <a:spcPts val="0"/>
              </a:spcBef>
              <a:spcAft>
                <a:spcPts val="0"/>
              </a:spcAft>
              <a:buClr>
                <a:srgbClr val="FF0000"/>
              </a:buClr>
              <a:buSzPts val="1400"/>
              <a:buChar char="−"/>
            </a:pPr>
            <a:r>
              <a:rPr lang="en" sz="1866" dirty="0"/>
              <a:t>Extensive documentation is required to use my software at different points in its lifecycle.</a:t>
            </a:r>
            <a:endParaRPr sz="1866" dirty="0"/>
          </a:p>
          <a:p>
            <a:pPr marL="0" indent="0">
              <a:spcBef>
                <a:spcPts val="1333"/>
              </a:spcBef>
              <a:spcAft>
                <a:spcPts val="0"/>
              </a:spcAft>
              <a:buNone/>
            </a:pPr>
            <a:endParaRPr sz="1866" dirty="0"/>
          </a:p>
        </p:txBody>
      </p:sp>
      <p:sp>
        <p:nvSpPr>
          <p:cNvPr id="92" name="Google Shape;92;p14"/>
          <p:cNvSpPr txBox="1"/>
          <p:nvPr/>
        </p:nvSpPr>
        <p:spPr>
          <a:xfrm>
            <a:off x="6962853" y="157920"/>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grpSp>
        <p:nvGrpSpPr>
          <p:cNvPr id="93" name="Google Shape;93;p14"/>
          <p:cNvGrpSpPr/>
          <p:nvPr/>
        </p:nvGrpSpPr>
        <p:grpSpPr>
          <a:xfrm>
            <a:off x="-143896" y="4788129"/>
            <a:ext cx="12292398" cy="1276068"/>
            <a:chOff x="-107950" y="3725400"/>
            <a:chExt cx="9221700" cy="957300"/>
          </a:xfrm>
        </p:grpSpPr>
        <p:grpSp>
          <p:nvGrpSpPr>
            <p:cNvPr id="94" name="Google Shape;94;p14"/>
            <p:cNvGrpSpPr/>
            <p:nvPr/>
          </p:nvGrpSpPr>
          <p:grpSpPr>
            <a:xfrm>
              <a:off x="-107950" y="3799625"/>
              <a:ext cx="9145354" cy="815871"/>
              <a:chOff x="-31750" y="3494825"/>
              <a:chExt cx="9145354" cy="815871"/>
            </a:xfrm>
          </p:grpSpPr>
          <p:pic>
            <p:nvPicPr>
              <p:cNvPr id="95" name="Google Shape;95;p14"/>
              <p:cNvPicPr preferRelativeResize="0"/>
              <p:nvPr/>
            </p:nvPicPr>
            <p:blipFill>
              <a:blip r:embed="rId3">
                <a:alphaModFix/>
              </a:blip>
              <a:stretch>
                <a:fillRect/>
              </a:stretch>
            </p:blipFill>
            <p:spPr>
              <a:xfrm>
                <a:off x="-31750" y="3494825"/>
                <a:ext cx="9143997" cy="263431"/>
              </a:xfrm>
              <a:prstGeom prst="rect">
                <a:avLst/>
              </a:prstGeom>
              <a:noFill/>
              <a:ln>
                <a:noFill/>
              </a:ln>
            </p:spPr>
          </p:pic>
          <p:pic>
            <p:nvPicPr>
              <p:cNvPr id="96" name="Google Shape;96;p14"/>
              <p:cNvPicPr preferRelativeResize="0"/>
              <p:nvPr/>
            </p:nvPicPr>
            <p:blipFill>
              <a:blip r:embed="rId4">
                <a:alphaModFix/>
              </a:blip>
              <a:stretch>
                <a:fillRect/>
              </a:stretch>
            </p:blipFill>
            <p:spPr>
              <a:xfrm>
                <a:off x="274400" y="3758245"/>
                <a:ext cx="8839204" cy="271909"/>
              </a:xfrm>
              <a:prstGeom prst="rect">
                <a:avLst/>
              </a:prstGeom>
              <a:noFill/>
              <a:ln>
                <a:noFill/>
              </a:ln>
            </p:spPr>
          </p:pic>
          <p:pic>
            <p:nvPicPr>
              <p:cNvPr id="97" name="Google Shape;97;p14"/>
              <p:cNvPicPr preferRelativeResize="0"/>
              <p:nvPr/>
            </p:nvPicPr>
            <p:blipFill>
              <a:blip r:embed="rId5">
                <a:alphaModFix/>
              </a:blip>
              <a:stretch>
                <a:fillRect/>
              </a:stretch>
            </p:blipFill>
            <p:spPr>
              <a:xfrm>
                <a:off x="274400" y="4030155"/>
                <a:ext cx="8839204" cy="151061"/>
              </a:xfrm>
              <a:prstGeom prst="rect">
                <a:avLst/>
              </a:prstGeom>
              <a:noFill/>
              <a:ln>
                <a:noFill/>
              </a:ln>
            </p:spPr>
          </p:pic>
          <p:pic>
            <p:nvPicPr>
              <p:cNvPr id="98" name="Google Shape;98;p14"/>
              <p:cNvPicPr preferRelativeResize="0"/>
              <p:nvPr/>
            </p:nvPicPr>
            <p:blipFill>
              <a:blip r:embed="rId6">
                <a:alphaModFix/>
              </a:blip>
              <a:stretch>
                <a:fillRect/>
              </a:stretch>
            </p:blipFill>
            <p:spPr>
              <a:xfrm>
                <a:off x="228600" y="4181215"/>
                <a:ext cx="8839204" cy="129481"/>
              </a:xfrm>
              <a:prstGeom prst="rect">
                <a:avLst/>
              </a:prstGeom>
              <a:noFill/>
              <a:ln>
                <a:noFill/>
              </a:ln>
            </p:spPr>
          </p:pic>
        </p:grpSp>
        <p:sp>
          <p:nvSpPr>
            <p:cNvPr id="99" name="Google Shape;99;p14"/>
            <p:cNvSpPr/>
            <p:nvPr/>
          </p:nvSpPr>
          <p:spPr>
            <a:xfrm>
              <a:off x="132950" y="3725400"/>
              <a:ext cx="8980800" cy="95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5"/>
          <p:cNvSpPr txBox="1">
            <a:spLocks noGrp="1"/>
          </p:cNvSpPr>
          <p:nvPr>
            <p:ph type="ctrTitle"/>
          </p:nvPr>
        </p:nvSpPr>
        <p:spPr>
          <a:xfrm>
            <a:off x="1523603" y="1958588"/>
            <a:ext cx="9141619" cy="1470417"/>
          </a:xfrm>
          <a:prstGeom prst="rect">
            <a:avLst/>
          </a:prstGeom>
          <a:noFill/>
          <a:ln>
            <a:noFill/>
          </a:ln>
        </p:spPr>
        <p:txBody>
          <a:bodyPr spcFirstLastPara="1" vert="horz" wrap="square" lIns="91410" tIns="45688" rIns="91410" bIns="45688" numCol="1" anchor="b" anchorCtr="0" compatLnSpc="1">
            <a:prstTxWarp prst="textNoShape">
              <a:avLst/>
            </a:prstTxWarp>
            <a:normAutofit/>
          </a:bodyPr>
          <a:lstStyle/>
          <a:p>
            <a:pPr>
              <a:lnSpc>
                <a:spcPct val="90000"/>
              </a:lnSpc>
              <a:buClr>
                <a:schemeClr val="dk1"/>
              </a:buClr>
              <a:buSzPts val="4500"/>
            </a:pPr>
            <a:r>
              <a:rPr lang="en" sz="3466"/>
              <a:t>Coding Rule Violations in HPC Packages: </a:t>
            </a:r>
            <a:endParaRPr sz="3466"/>
          </a:p>
          <a:p>
            <a:pPr>
              <a:lnSpc>
                <a:spcPct val="90000"/>
              </a:lnSpc>
              <a:buClr>
                <a:schemeClr val="dk1"/>
              </a:buClr>
              <a:buSzPts val="4500"/>
            </a:pPr>
            <a:r>
              <a:rPr lang="en" sz="3466"/>
              <a:t>PETSc Case Study</a:t>
            </a:r>
            <a:endParaRPr sz="3466"/>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err="1"/>
              <a:t>PETSc</a:t>
            </a:r>
            <a:r>
              <a:rPr lang="en" dirty="0"/>
              <a:t> developer rules: </a:t>
            </a:r>
            <a:r>
              <a:rPr lang="en" sz="2399" b="0" u="sng" dirty="0">
                <a:solidFill>
                  <a:schemeClr val="hlink"/>
                </a:solidFill>
                <a:hlinkClick r:id="rId3"/>
              </a:rPr>
              <a:t>https://petsc.org/release/developers/style/</a:t>
            </a:r>
            <a:endParaRPr sz="2399" b="0" dirty="0"/>
          </a:p>
          <a:p>
            <a:endParaRPr sz="2399" b="0" dirty="0"/>
          </a:p>
          <a:p>
            <a:r>
              <a:rPr lang="en" dirty="0"/>
              <a:t> </a:t>
            </a:r>
            <a:endParaRPr dirty="0"/>
          </a:p>
        </p:txBody>
      </p:sp>
      <p:sp>
        <p:nvSpPr>
          <p:cNvPr id="519" name="Google Shape;519;p56"/>
          <p:cNvSpPr txBox="1"/>
          <p:nvPr/>
        </p:nvSpPr>
        <p:spPr>
          <a:xfrm>
            <a:off x="141063" y="1001499"/>
            <a:ext cx="1218083" cy="1077113"/>
          </a:xfrm>
          <a:prstGeom prst="rect">
            <a:avLst/>
          </a:prstGeom>
          <a:solidFill>
            <a:srgbClr val="FFFF00">
              <a:alpha val="30170"/>
            </a:srgbClr>
          </a:solidFill>
          <a:ln>
            <a:noFill/>
          </a:ln>
        </p:spPr>
        <p:txBody>
          <a:bodyPr spcFirstLastPara="1" wrap="square" lIns="121868" tIns="121868" rIns="121868" bIns="121868" anchor="t" anchorCtr="0">
            <a:spAutoFit/>
          </a:bodyPr>
          <a:lstStyle/>
          <a:p>
            <a:pPr>
              <a:spcBef>
                <a:spcPts val="0"/>
              </a:spcBef>
              <a:spcAft>
                <a:spcPts val="0"/>
              </a:spcAft>
            </a:pPr>
            <a:r>
              <a:rPr lang="en"/>
              <a:t>Consider </a:t>
            </a:r>
            <a:endParaRPr/>
          </a:p>
          <a:p>
            <a:pPr>
              <a:spcBef>
                <a:spcPts val="0"/>
              </a:spcBef>
              <a:spcAft>
                <a:spcPts val="0"/>
              </a:spcAft>
            </a:pPr>
            <a:r>
              <a:rPr lang="en"/>
              <a:t>this </a:t>
            </a:r>
            <a:endParaRPr/>
          </a:p>
          <a:p>
            <a:pPr>
              <a:spcBef>
                <a:spcPts val="0"/>
              </a:spcBef>
              <a:spcAft>
                <a:spcPts val="0"/>
              </a:spcAft>
            </a:pPr>
            <a:r>
              <a:rPr lang="en"/>
              <a:t>subset:</a:t>
            </a:r>
            <a:endParaRPr/>
          </a:p>
        </p:txBody>
      </p:sp>
      <p:pic>
        <p:nvPicPr>
          <p:cNvPr id="520" name="Google Shape;520;p56"/>
          <p:cNvPicPr preferRelativeResize="0"/>
          <p:nvPr/>
        </p:nvPicPr>
        <p:blipFill>
          <a:blip r:embed="rId4">
            <a:alphaModFix/>
          </a:blip>
          <a:stretch>
            <a:fillRect/>
          </a:stretch>
        </p:blipFill>
        <p:spPr>
          <a:xfrm>
            <a:off x="1359146" y="899925"/>
            <a:ext cx="10287023" cy="53362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406893" y="322113"/>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Examples of project-specific rule violations (</a:t>
            </a:r>
            <a:r>
              <a:rPr lang="en" dirty="0" err="1"/>
              <a:t>PETSc</a:t>
            </a:r>
            <a:r>
              <a:rPr lang="en" dirty="0"/>
              <a:t> 3.14)</a:t>
            </a:r>
            <a:endParaRPr dirty="0"/>
          </a:p>
        </p:txBody>
      </p:sp>
      <p:graphicFrame>
        <p:nvGraphicFramePr>
          <p:cNvPr id="526" name="Google Shape;526;p57"/>
          <p:cNvGraphicFramePr/>
          <p:nvPr>
            <p:extLst>
              <p:ext uri="{D42A27DB-BD31-4B8C-83A1-F6EECF244321}">
                <p14:modId xmlns:p14="http://schemas.microsoft.com/office/powerpoint/2010/main" val="3468374029"/>
              </p:ext>
            </p:extLst>
          </p:nvPr>
        </p:nvGraphicFramePr>
        <p:xfrm>
          <a:off x="232120" y="834389"/>
          <a:ext cx="11724584" cy="5411650"/>
        </p:xfrm>
        <a:graphic>
          <a:graphicData uri="http://schemas.openxmlformats.org/drawingml/2006/table">
            <a:tbl>
              <a:tblPr firstRow="1" firstCol="1" bandRow="1">
                <a:noFill/>
              </a:tblPr>
              <a:tblGrid>
                <a:gridCol w="815065">
                  <a:extLst>
                    <a:ext uri="{9D8B030D-6E8A-4147-A177-3AD203B41FA5}">
                      <a16:colId xmlns:a16="http://schemas.microsoft.com/office/drawing/2014/main" val="20000"/>
                    </a:ext>
                  </a:extLst>
                </a:gridCol>
                <a:gridCol w="1660789">
                  <a:extLst>
                    <a:ext uri="{9D8B030D-6E8A-4147-A177-3AD203B41FA5}">
                      <a16:colId xmlns:a16="http://schemas.microsoft.com/office/drawing/2014/main" val="20001"/>
                    </a:ext>
                  </a:extLst>
                </a:gridCol>
                <a:gridCol w="4359483">
                  <a:extLst>
                    <a:ext uri="{9D8B030D-6E8A-4147-A177-3AD203B41FA5}">
                      <a16:colId xmlns:a16="http://schemas.microsoft.com/office/drawing/2014/main" val="20002"/>
                    </a:ext>
                  </a:extLst>
                </a:gridCol>
                <a:gridCol w="3447206">
                  <a:extLst>
                    <a:ext uri="{9D8B030D-6E8A-4147-A177-3AD203B41FA5}">
                      <a16:colId xmlns:a16="http://schemas.microsoft.com/office/drawing/2014/main" val="20003"/>
                    </a:ext>
                  </a:extLst>
                </a:gridCol>
                <a:gridCol w="901613">
                  <a:extLst>
                    <a:ext uri="{9D8B030D-6E8A-4147-A177-3AD203B41FA5}">
                      <a16:colId xmlns:a16="http://schemas.microsoft.com/office/drawing/2014/main" val="20004"/>
                    </a:ext>
                  </a:extLst>
                </a:gridCol>
                <a:gridCol w="540428">
                  <a:extLst>
                    <a:ext uri="{9D8B030D-6E8A-4147-A177-3AD203B41FA5}">
                      <a16:colId xmlns:a16="http://schemas.microsoft.com/office/drawing/2014/main" val="20005"/>
                    </a:ext>
                  </a:extLst>
                </a:gridCol>
              </a:tblGrid>
              <a:tr h="393881">
                <a:tc>
                  <a:txBody>
                    <a:bodyPr/>
                    <a:lstStyle/>
                    <a:p>
                      <a:pPr marL="0" marR="0" lvl="0" indent="0" algn="just" rtl="0">
                        <a:lnSpc>
                          <a:spcPct val="100000"/>
                        </a:lnSpc>
                        <a:spcBef>
                          <a:spcPts val="0"/>
                        </a:spcBef>
                        <a:spcAft>
                          <a:spcPts val="0"/>
                        </a:spcAft>
                        <a:buNone/>
                      </a:pPr>
                      <a:r>
                        <a:rPr lang="en" sz="1200" u="none" strike="noStrike" cap="none"/>
                        <a:t>PETSc Rule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PETSc Construct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Description</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Line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Column</a:t>
                      </a:r>
                      <a:endParaRPr sz="1200" u="none" strike="noStrike" cap="none"/>
                    </a:p>
                  </a:txBody>
                  <a:tcPr marL="68549" marR="68549" marT="0" marB="0"/>
                </a:tc>
                <a:extLst>
                  <a:ext uri="{0D108BD9-81ED-4DB2-BD59-A6C34878D82A}">
                    <a16:rowId xmlns:a16="http://schemas.microsoft.com/office/drawing/2014/main" val="10000"/>
                  </a:ext>
                </a:extLst>
              </a:tr>
              <a:tr h="787761">
                <a:tc>
                  <a:txBody>
                    <a:bodyPr/>
                    <a:lstStyle/>
                    <a:p>
                      <a:pPr marL="0" marR="0" lvl="0" indent="0" algn="just" rtl="0">
                        <a:lnSpc>
                          <a:spcPct val="100000"/>
                        </a:lnSpc>
                        <a:spcBef>
                          <a:spcPts val="0"/>
                        </a:spcBef>
                        <a:spcAft>
                          <a:spcPts val="0"/>
                        </a:spcAft>
                        <a:buNone/>
                      </a:pPr>
                      <a:r>
                        <a:rPr lang="en" sz="1200" u="none" strike="noStrike" cap="none"/>
                        <a:t>Rule-1</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definition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PetscErrorCode PETSCMAP1(VecScatterBeginMPI3Node)(VecScatter ctx,Vec xin,Vec yin,InsertMode addv,ScatterMode mode)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/petsc-3.14.3/src/vec/vscat/impls/mpi3/vpscat.h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249</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16</a:t>
                      </a:r>
                      <a:endParaRPr sz="1200" u="none" strike="noStrike" cap="none"/>
                    </a:p>
                  </a:txBody>
                  <a:tcPr marL="68549" marR="68549" marT="0" marB="0"/>
                </a:tc>
                <a:extLst>
                  <a:ext uri="{0D108BD9-81ED-4DB2-BD59-A6C34878D82A}">
                    <a16:rowId xmlns:a16="http://schemas.microsoft.com/office/drawing/2014/main" val="10001"/>
                  </a:ext>
                </a:extLst>
              </a:tr>
              <a:tr h="590821">
                <a:tc>
                  <a:txBody>
                    <a:bodyPr/>
                    <a:lstStyle/>
                    <a:p>
                      <a:pPr marL="0" marR="0" lvl="0" indent="0" algn="just" rtl="0">
                        <a:lnSpc>
                          <a:spcPct val="100000"/>
                        </a:lnSpc>
                        <a:spcBef>
                          <a:spcPts val="0"/>
                        </a:spcBef>
                        <a:spcAft>
                          <a:spcPts val="0"/>
                        </a:spcAft>
                        <a:buNone/>
                      </a:pPr>
                      <a:r>
                        <a:rPr lang="en" sz="1200" u="none" strike="noStrike" cap="none"/>
                        <a:t>Rule-2</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#define mpi_reduce_scatter        PETSC_MPI_REDUCE_SCATTER</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/petsc-3.14.3/include/petsc/mpiuni/mpiunifdef.h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118</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a:t>
                      </a:r>
                      <a:endParaRPr sz="1200" u="none" strike="noStrike" cap="none"/>
                    </a:p>
                  </a:txBody>
                  <a:tcPr marL="68549" marR="68549" marT="0" marB="0"/>
                </a:tc>
                <a:extLst>
                  <a:ext uri="{0D108BD9-81ED-4DB2-BD59-A6C34878D82A}">
                    <a16:rowId xmlns:a16="http://schemas.microsoft.com/office/drawing/2014/main" val="10002"/>
                  </a:ext>
                </a:extLst>
              </a:tr>
              <a:tr h="590821">
                <a:tc rowSpan="2">
                  <a:txBody>
                    <a:bodyPr/>
                    <a:lstStyle/>
                    <a:p>
                      <a:pPr marL="0" marR="0" lvl="0" indent="0" algn="just" rtl="0">
                        <a:lnSpc>
                          <a:spcPct val="100000"/>
                        </a:lnSpc>
                        <a:spcBef>
                          <a:spcPts val="0"/>
                        </a:spcBef>
                        <a:spcAft>
                          <a:spcPts val="0"/>
                        </a:spcAft>
                        <a:buNone/>
                      </a:pPr>
                      <a:r>
                        <a:rPr lang="en" sz="1200" u="none" strike="noStrike" cap="none"/>
                        <a:t>Rule-3</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a:t>
                      </a:r>
                      <a:r>
                        <a:rPr lang="en" sz="1200"/>
                        <a:t>declaration</a:t>
                      </a:r>
                      <a:r>
                        <a:rPr lang="en" sz="1200" u="none" strike="noStrike" cap="none"/>
                        <a:t>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PETSC_INTERN PetscErrorCode MatFactorFactorizeSchurComplement_Private(Mat);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/petsc-3.14.3/include/petsc/private/matimpl.h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494</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3"/>
                  </a:ext>
                </a:extLst>
              </a:tr>
              <a:tr h="590821">
                <a:tc vMerge="1">
                  <a:txBody>
                    <a:bodyPr/>
                    <a:lstStyle/>
                    <a:p>
                      <a:endParaRPr lang="en-US"/>
                    </a:p>
                  </a:txBody>
                  <a:tcPr/>
                </a:tc>
                <a:tc>
                  <a:txBody>
                    <a:bodyPr/>
                    <a:lstStyle/>
                    <a:p>
                      <a:pPr marL="0" marR="0" lvl="0" indent="0" algn="l" rtl="0">
                        <a:lnSpc>
                          <a:spcPct val="100000"/>
                        </a:lnSpc>
                        <a:spcBef>
                          <a:spcPts val="0"/>
                        </a:spcBef>
                        <a:spcAft>
                          <a:spcPts val="0"/>
                        </a:spcAft>
                        <a:buNone/>
                      </a:pPr>
                      <a:r>
                        <a:rPr lang="en" sz="1200" u="none" strike="noStrike" cap="none"/>
                        <a:t>Function declaration </a:t>
                      </a:r>
                      <a:r>
                        <a:rPr lang="en" sz="1200"/>
                        <a:t>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a:t>
                      </a:r>
                      <a:r>
                        <a:rPr lang="en" sz="1200"/>
                        <a:t> </a:t>
                      </a:r>
                      <a:r>
                        <a:rPr lang="en" sz="1200" u="none" strike="noStrike" cap="none"/>
                        <a:t>PetscErrorCode MatFactorFactorizeSchurComplement(Mat);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1245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4"/>
                  </a:ext>
                </a:extLst>
              </a:tr>
              <a:tr h="425301">
                <a:tc>
                  <a:txBody>
                    <a:bodyPr/>
                    <a:lstStyle/>
                    <a:p>
                      <a:pPr marL="0" marR="0" lvl="0" indent="0" algn="just" rtl="0">
                        <a:lnSpc>
                          <a:spcPct val="100000"/>
                        </a:lnSpc>
                        <a:spcBef>
                          <a:spcPts val="0"/>
                        </a:spcBef>
                        <a:spcAft>
                          <a:spcPts val="0"/>
                        </a:spcAft>
                        <a:buNone/>
                      </a:pPr>
                      <a:r>
                        <a:rPr lang="en" sz="1200" u="none" strike="noStrike" cap="none"/>
                        <a:t>Rule-4</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a:t>
                      </a:r>
                      <a:r>
                        <a:rPr lang="en" sz="1200"/>
                        <a:t>finition </a:t>
                      </a:r>
                      <a:r>
                        <a:rPr lang="en" sz="1200" u="none" strike="noStrike" cap="none"/>
                        <a:t>in </a:t>
                      </a:r>
                      <a:r>
                        <a:rPr lang="en" sz="1200"/>
                        <a:t>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 PetscErrorCode DMDAVecGetArray(DM,Vec,void *)</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/petsc-3.14.3/include/petscdmda.h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113</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5"/>
                  </a:ext>
                </a:extLst>
              </a:tr>
              <a:tr h="425301">
                <a:tc>
                  <a:txBody>
                    <a:bodyPr/>
                    <a:lstStyle/>
                    <a:p>
                      <a:pPr marL="0" marR="0" lvl="0" indent="0" algn="just" rtl="0">
                        <a:lnSpc>
                          <a:spcPct val="100000"/>
                        </a:lnSpc>
                        <a:spcBef>
                          <a:spcPts val="0"/>
                        </a:spcBef>
                        <a:spcAft>
                          <a:spcPts val="0"/>
                        </a:spcAft>
                        <a:buNone/>
                      </a:pP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call </a:t>
                      </a:r>
                      <a:r>
                        <a:rPr lang="en" sz="1200"/>
                        <a:t>in the </a:t>
                      </a:r>
                      <a:r>
                        <a:rPr lang="en" sz="1200" u="none" strike="noStrike" cap="none"/>
                        <a:t>application</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VecGetArray(y,yv)</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petsc-3.14.3/include/petscvec.h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545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6"/>
                  </a:ext>
                </a:extLst>
              </a:tr>
              <a:tr h="590821">
                <a:tc>
                  <a:txBody>
                    <a:bodyPr/>
                    <a:lstStyle/>
                    <a:p>
                      <a:pPr marL="0" marR="0" lvl="0" indent="0" algn="just" rtl="0">
                        <a:lnSpc>
                          <a:spcPct val="100000"/>
                        </a:lnSpc>
                        <a:spcBef>
                          <a:spcPts val="0"/>
                        </a:spcBef>
                        <a:spcAft>
                          <a:spcPts val="0"/>
                        </a:spcAft>
                        <a:buNone/>
                      </a:pPr>
                      <a:r>
                        <a:rPr lang="en" sz="1200" u="none" strike="noStrike" cap="none"/>
                        <a:t>Rule-5</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dirty="0"/>
                        <a:t>Function call in the library</a:t>
                      </a:r>
                      <a:endParaRPr sz="1200" u="none" strike="noStrike" cap="none" dirty="0"/>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PetscFEPushforwardGradient(fe, fegeom, 1, interpolantGrad);</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/petsc-3.14.3/include/petsc/private/petscfeimpl.h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332</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7"/>
                  </a:ext>
                </a:extLst>
              </a:tr>
              <a:tr h="425301">
                <a:tc>
                  <a:txBody>
                    <a:bodyPr/>
                    <a:lstStyle/>
                    <a:p>
                      <a:pPr marL="0" marR="0" lvl="0" indent="0" algn="just" rtl="0">
                        <a:lnSpc>
                          <a:spcPct val="100000"/>
                        </a:lnSpc>
                        <a:spcBef>
                          <a:spcPts val="0"/>
                        </a:spcBef>
                        <a:spcAft>
                          <a:spcPts val="0"/>
                        </a:spcAft>
                        <a:buNone/>
                      </a:pPr>
                      <a:r>
                        <a:rPr lang="en" sz="1200" u="none" strike="noStrike" cap="none"/>
                        <a:t>Rule-6</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(p == 0) return node;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petsc-3.14.3/src/dm/impls/plex/gmshlex.h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231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a:t>
                      </a:r>
                      <a:endParaRPr sz="1200" u="none" strike="noStrike" cap="none"/>
                    </a:p>
                  </a:txBody>
                  <a:tcPr marL="68549" marR="68549" marT="0" marB="0"/>
                </a:tc>
                <a:extLst>
                  <a:ext uri="{0D108BD9-81ED-4DB2-BD59-A6C34878D82A}">
                    <a16:rowId xmlns:a16="http://schemas.microsoft.com/office/drawing/2014/main" val="10008"/>
                  </a:ext>
                </a:extLst>
              </a:tr>
              <a:tr h="590821">
                <a:tc>
                  <a:txBody>
                    <a:bodyPr/>
                    <a:lstStyle/>
                    <a:p>
                      <a:pPr marL="0" marR="0" lvl="0" indent="0" algn="just" rtl="0">
                        <a:lnSpc>
                          <a:spcPct val="100000"/>
                        </a:lnSpc>
                        <a:spcBef>
                          <a:spcPts val="0"/>
                        </a:spcBef>
                        <a:spcAft>
                          <a:spcPts val="0"/>
                        </a:spcAft>
                        <a:buNone/>
                      </a:pPr>
                      <a:r>
                        <a:rPr lang="en" sz="1200" u="none" strike="noStrike" cap="none"/>
                        <a:t>Rule-7</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#ifndef PETSC4PY_COMPAT_MUMPS_H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/petsc-3.14.3/src/binding/petsc4py/src/include/compat/mumps.h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dirty="0"/>
                        <a:t>1</a:t>
                      </a:r>
                      <a:endParaRPr sz="1200" u="none" strike="noStrike" cap="none" dirty="0"/>
                    </a:p>
                  </a:txBody>
                  <a:tcPr marL="68549" marR="68549" marT="0" marB="0"/>
                </a:tc>
                <a:extLst>
                  <a:ext uri="{0D108BD9-81ED-4DB2-BD59-A6C34878D82A}">
                    <a16:rowId xmlns:a16="http://schemas.microsoft.com/office/drawing/2014/main" val="10009"/>
                  </a:ext>
                </a:extLst>
              </a:tr>
            </a:tbl>
          </a:graphicData>
        </a:graphic>
      </p:graphicFrame>
      <p:sp>
        <p:nvSpPr>
          <p:cNvPr id="3" name="TextBox 2">
            <a:extLst>
              <a:ext uri="{FF2B5EF4-FFF2-40B4-BE49-F238E27FC236}">
                <a16:creationId xmlns:a16="http://schemas.microsoft.com/office/drawing/2014/main" id="{624C0485-2279-C70D-C3BC-86B0DDD7FE79}"/>
              </a:ext>
            </a:extLst>
          </p:cNvPr>
          <p:cNvSpPr txBox="1"/>
          <p:nvPr/>
        </p:nvSpPr>
        <p:spPr>
          <a:xfrm>
            <a:off x="550234" y="6301234"/>
            <a:ext cx="6097772" cy="369332"/>
          </a:xfrm>
          <a:prstGeom prst="rect">
            <a:avLst/>
          </a:prstGeom>
          <a:noFill/>
        </p:spPr>
        <p:txBody>
          <a:bodyPr wrap="square">
            <a:spAutoFit/>
          </a:bodyPr>
          <a:lstStyle/>
          <a:p>
            <a:r>
              <a:rPr lang="en" sz="1800" b="0" dirty="0">
                <a:solidFill>
                  <a:schemeClr val="hlink"/>
                </a:solidFill>
              </a:rPr>
              <a:t>Rules from: </a:t>
            </a:r>
            <a:r>
              <a:rPr lang="en" sz="1800" b="0" dirty="0">
                <a:solidFill>
                  <a:schemeClr val="hlink"/>
                </a:solidFill>
                <a:hlinkClick r:id="rId3"/>
              </a:rPr>
              <a:t>https://petsc.org/release/developers/style/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Checking for violations of the PETSc developer rules</a:t>
            </a:r>
            <a:endParaRPr/>
          </a:p>
        </p:txBody>
      </p:sp>
      <p:pic>
        <p:nvPicPr>
          <p:cNvPr id="532" name="Google Shape;532;p58"/>
          <p:cNvPicPr preferRelativeResize="0"/>
          <p:nvPr/>
        </p:nvPicPr>
        <p:blipFill>
          <a:blip r:embed="rId3">
            <a:alphaModFix/>
          </a:blip>
          <a:stretch>
            <a:fillRect/>
          </a:stretch>
        </p:blipFill>
        <p:spPr>
          <a:xfrm>
            <a:off x="203147" y="1935870"/>
            <a:ext cx="11782530" cy="32092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results for a subset of the PETSc rules</a:t>
            </a:r>
            <a:endParaRPr/>
          </a:p>
        </p:txBody>
      </p:sp>
      <p:pic>
        <p:nvPicPr>
          <p:cNvPr id="538" name="Google Shape;538;p59"/>
          <p:cNvPicPr preferRelativeResize="0"/>
          <p:nvPr/>
        </p:nvPicPr>
        <p:blipFill rotWithShape="1">
          <a:blip r:embed="rId3">
            <a:alphaModFix/>
          </a:blip>
          <a:srcRect t="19" b="19"/>
          <a:stretch/>
        </p:blipFill>
        <p:spPr>
          <a:xfrm>
            <a:off x="971580" y="985410"/>
            <a:ext cx="10135261" cy="5092975"/>
          </a:xfrm>
          <a:prstGeom prst="rect">
            <a:avLst/>
          </a:prstGeom>
          <a:noFill/>
          <a:ln w="9525" cap="flat" cmpd="sng">
            <a:solidFill>
              <a:srgbClr val="888888"/>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33941" y="47611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Capabilities summary</a:t>
            </a:r>
            <a:endParaRPr dirty="0"/>
          </a:p>
        </p:txBody>
      </p:sp>
      <p:sp>
        <p:nvSpPr>
          <p:cNvPr id="544" name="Google Shape;544;p60"/>
          <p:cNvSpPr/>
          <p:nvPr/>
        </p:nvSpPr>
        <p:spPr>
          <a:xfrm>
            <a:off x="3913688" y="1655062"/>
            <a:ext cx="1460420"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Database</a:t>
            </a:r>
            <a:endParaRPr sz="2133" b="1">
              <a:solidFill>
                <a:srgbClr val="FFFFFF"/>
              </a:solidFill>
            </a:endParaRPr>
          </a:p>
        </p:txBody>
      </p:sp>
      <p:sp>
        <p:nvSpPr>
          <p:cNvPr id="545" name="Google Shape;545;p60"/>
          <p:cNvSpPr/>
          <p:nvPr/>
        </p:nvSpPr>
        <p:spPr>
          <a:xfrm>
            <a:off x="5391255" y="1655062"/>
            <a:ext cx="1460420" cy="400296"/>
          </a:xfrm>
          <a:prstGeom prst="rect">
            <a:avLst/>
          </a:prstGeom>
          <a:solidFill>
            <a:srgbClr val="0C58D3"/>
          </a:solidFill>
          <a:ln>
            <a:noFill/>
          </a:ln>
        </p:spPr>
        <p:txBody>
          <a:bodyPr spcFirstLastPara="1" wrap="square" lIns="121868" tIns="121868" rIns="0" bIns="121868" anchor="ctr" anchorCtr="0">
            <a:noAutofit/>
          </a:bodyPr>
          <a:lstStyle/>
          <a:p>
            <a:pPr>
              <a:lnSpc>
                <a:spcPct val="115000"/>
              </a:lnSpc>
              <a:spcBef>
                <a:spcPts val="0"/>
              </a:spcBef>
              <a:spcAft>
                <a:spcPts val="0"/>
              </a:spcAft>
            </a:pPr>
            <a:r>
              <a:rPr lang="en" sz="2133" b="1">
                <a:solidFill>
                  <a:srgbClr val="FFFFFF"/>
                </a:solidFill>
              </a:rPr>
              <a:t>Examples</a:t>
            </a:r>
            <a:endParaRPr sz="2133" b="1">
              <a:solidFill>
                <a:srgbClr val="FFFFFF"/>
              </a:solidFill>
            </a:endParaRPr>
          </a:p>
        </p:txBody>
      </p:sp>
      <p:sp>
        <p:nvSpPr>
          <p:cNvPr id="546" name="Google Shape;546;p60"/>
          <p:cNvSpPr/>
          <p:nvPr/>
        </p:nvSpPr>
        <p:spPr>
          <a:xfrm>
            <a:off x="6868842" y="1655062"/>
            <a:ext cx="4779155"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Repository Location</a:t>
            </a:r>
            <a:endParaRPr sz="2133" b="1">
              <a:solidFill>
                <a:srgbClr val="FFFFFF"/>
              </a:solidFill>
            </a:endParaRPr>
          </a:p>
        </p:txBody>
      </p:sp>
      <p:sp>
        <p:nvSpPr>
          <p:cNvPr id="547" name="Google Shape;547;p60"/>
          <p:cNvSpPr/>
          <p:nvPr/>
        </p:nvSpPr>
        <p:spPr>
          <a:xfrm>
            <a:off x="444152" y="1655062"/>
            <a:ext cx="3452301"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chemeClr val="lt1"/>
                </a:solidFill>
              </a:rPr>
              <a:t>Type of Data/Analysis</a:t>
            </a:r>
            <a:endParaRPr b="1"/>
          </a:p>
        </p:txBody>
      </p:sp>
      <p:grpSp>
        <p:nvGrpSpPr>
          <p:cNvPr id="548" name="Google Shape;548;p60"/>
          <p:cNvGrpSpPr/>
          <p:nvPr/>
        </p:nvGrpSpPr>
        <p:grpSpPr>
          <a:xfrm>
            <a:off x="445469" y="2983251"/>
            <a:ext cx="11202559" cy="898998"/>
            <a:chOff x="943723" y="3783775"/>
            <a:chExt cx="7725784" cy="674424"/>
          </a:xfrm>
        </p:grpSpPr>
        <p:sp>
          <p:nvSpPr>
            <p:cNvPr id="549" name="Google Shape;549;p60"/>
            <p:cNvSpPr/>
            <p:nvPr/>
          </p:nvSpPr>
          <p:spPr>
            <a:xfrm>
              <a:off x="5373408" y="3783799"/>
              <a:ext cx="3296100" cy="674400"/>
            </a:xfrm>
            <a:prstGeom prst="rect">
              <a:avLst/>
            </a:prstGeom>
            <a:solidFill>
              <a:srgbClr val="0C58D3"/>
            </a:solidFill>
            <a:ln>
              <a:noFill/>
            </a:ln>
          </p:spPr>
          <p:txBody>
            <a:bodyPr spcFirstLastPara="1" wrap="square" lIns="121868" tIns="121868" rIns="121868" bIns="121868" anchor="ctr" anchorCtr="0">
              <a:noAutofit/>
            </a:bodyPr>
            <a:lstStyle/>
            <a:p>
              <a:pPr lvl="0">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US" sz="2000" dirty="0">
                  <a:solidFill>
                    <a:srgbClr val="FFFFFF"/>
                  </a:solidFill>
                </a:rPr>
                <a:t>/</a:t>
              </a:r>
            </a:p>
          </p:txBody>
        </p:sp>
        <p:sp>
          <p:nvSpPr>
            <p:cNvPr id="550" name="Google Shape;550;p60"/>
            <p:cNvSpPr/>
            <p:nvPr/>
          </p:nvSpPr>
          <p:spPr>
            <a:xfrm>
              <a:off x="943723" y="3783775"/>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1" name="Google Shape;551;p60"/>
            <p:cNvSpPr/>
            <p:nvPr/>
          </p:nvSpPr>
          <p:spPr>
            <a:xfrm>
              <a:off x="3335463"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2" name="Google Shape;552;p60"/>
            <p:cNvSpPr/>
            <p:nvPr/>
          </p:nvSpPr>
          <p:spPr>
            <a:xfrm>
              <a:off x="4354429"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3" name="Google Shape;553;p60"/>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grpSp>
        <p:nvGrpSpPr>
          <p:cNvPr id="554" name="Google Shape;554;p60"/>
          <p:cNvGrpSpPr/>
          <p:nvPr/>
        </p:nvGrpSpPr>
        <p:grpSpPr>
          <a:xfrm>
            <a:off x="445469" y="3889514"/>
            <a:ext cx="11202125" cy="906197"/>
            <a:chOff x="943723" y="4463649"/>
            <a:chExt cx="7725484" cy="679825"/>
          </a:xfrm>
        </p:grpSpPr>
        <p:sp>
          <p:nvSpPr>
            <p:cNvPr id="555" name="Google Shape;555;p60"/>
            <p:cNvSpPr/>
            <p:nvPr/>
          </p:nvSpPr>
          <p:spPr>
            <a:xfrm>
              <a:off x="5373408" y="4469074"/>
              <a:ext cx="3295800" cy="674400"/>
            </a:xfrm>
            <a:prstGeom prst="rect">
              <a:avLst/>
            </a:prstGeom>
            <a:solidFill>
              <a:srgbClr val="0C58D3"/>
            </a:solidFill>
            <a:ln>
              <a:noFill/>
            </a:ln>
          </p:spPr>
          <p:txBody>
            <a:bodyPr spcFirstLastPara="1" wrap="square" lIns="121868" tIns="121868" rIns="121868" bIns="121868" anchor="t" anchorCtr="0">
              <a:noAutofit/>
            </a:bodyPr>
            <a:lstStyle/>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/HPCL/code-analysis (dynamic)</a:t>
              </a:r>
              <a:endParaRPr sz="1733" dirty="0">
                <a:solidFill>
                  <a:srgbClr val="FFFFFF"/>
                </a:solidFill>
              </a:endParaRPr>
            </a:p>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a:t>
              </a:r>
              <a:r>
                <a:rPr lang="en" sz="1733" dirty="0" err="1">
                  <a:solidFill>
                    <a:srgbClr val="FFFFFF"/>
                  </a:solidFill>
                </a:rPr>
                <a:t>llvm</a:t>
              </a:r>
              <a:r>
                <a:rPr lang="en" sz="1733" dirty="0">
                  <a:solidFill>
                    <a:srgbClr val="FFFFFF"/>
                  </a:solidFill>
                </a:rPr>
                <a:t>-project/tree/</a:t>
              </a:r>
              <a:r>
                <a:rPr lang="en" sz="1733" dirty="0" err="1">
                  <a:solidFill>
                    <a:srgbClr val="FFFFFF"/>
                  </a:solidFill>
                </a:rPr>
                <a:t>xsdk-uo</a:t>
              </a:r>
              <a:r>
                <a:rPr lang="en" sz="1733" dirty="0">
                  <a:solidFill>
                    <a:srgbClr val="FFFFFF"/>
                  </a:solidFill>
                </a:rPr>
                <a:t>/clang-tools-extra/clang-tidy/</a:t>
              </a:r>
              <a:r>
                <a:rPr lang="en" sz="1733" dirty="0" err="1">
                  <a:solidFill>
                    <a:srgbClr val="FFFFFF"/>
                  </a:solidFill>
                </a:rPr>
                <a:t>petsc</a:t>
              </a:r>
              <a:r>
                <a:rPr lang="en" sz="1733" dirty="0">
                  <a:solidFill>
                    <a:srgbClr val="FFFFFF"/>
                  </a:solidFill>
                </a:rPr>
                <a:t> (static)</a:t>
              </a:r>
              <a:endParaRPr sz="1733" dirty="0">
                <a:solidFill>
                  <a:srgbClr val="FFFFFF"/>
                </a:solidFill>
              </a:endParaRPr>
            </a:p>
          </p:txBody>
        </p:sp>
        <p:sp>
          <p:nvSpPr>
            <p:cNvPr id="556" name="Google Shape;556;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7" name="Google Shape;557;p60"/>
            <p:cNvSpPr/>
            <p:nvPr/>
          </p:nvSpPr>
          <p:spPr>
            <a:xfrm>
              <a:off x="986067" y="4469074"/>
              <a:ext cx="23808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8" name="Google Shape;558;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9" name="Google Shape;559;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0" name="Google Shape;560;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1" name="Google Shape;561;p60"/>
            <p:cNvSpPr/>
            <p:nvPr/>
          </p:nvSpPr>
          <p:spPr>
            <a:xfrm>
              <a:off x="3633813" y="4601063"/>
              <a:ext cx="410400" cy="410400"/>
            </a:xfrm>
            <a:prstGeom prst="mathMultiply">
              <a:avLst>
                <a:gd name="adj1" fmla="val 5080"/>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2" name="Google Shape;562;p60"/>
            <p:cNvSpPr/>
            <p:nvPr/>
          </p:nvSpPr>
          <p:spPr>
            <a:xfrm>
              <a:off x="952146" y="4463649"/>
              <a:ext cx="23808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Code quality checkers (dynamic &amp; static)</a:t>
              </a:r>
              <a:endParaRPr sz="2133">
                <a:solidFill>
                  <a:srgbClr val="FFFFFF"/>
                </a:solidFill>
              </a:endParaRPr>
            </a:p>
          </p:txBody>
        </p:sp>
      </p:grpSp>
      <p:grpSp>
        <p:nvGrpSpPr>
          <p:cNvPr id="563" name="Google Shape;563;p60"/>
          <p:cNvGrpSpPr/>
          <p:nvPr/>
        </p:nvGrpSpPr>
        <p:grpSpPr>
          <a:xfrm>
            <a:off x="445469" y="4810179"/>
            <a:ext cx="11202125" cy="898994"/>
            <a:chOff x="943723" y="4469050"/>
            <a:chExt cx="7725484" cy="674421"/>
          </a:xfrm>
        </p:grpSpPr>
        <p:sp>
          <p:nvSpPr>
            <p:cNvPr id="564" name="Google Shape;564;p60"/>
            <p:cNvSpPr/>
            <p:nvPr/>
          </p:nvSpPr>
          <p:spPr>
            <a:xfrm>
              <a:off x="5373408" y="4469071"/>
              <a:ext cx="3295800" cy="674400"/>
            </a:xfrm>
            <a:prstGeom prst="rect">
              <a:avLst/>
            </a:prstGeom>
            <a:solidFill>
              <a:srgbClr val="0C58D3"/>
            </a:solidFill>
            <a:ln>
              <a:noFill/>
            </a:ln>
          </p:spPr>
          <p:txBody>
            <a:bodyPr spcFirstLastPara="1" wrap="square" lIns="121868" tIns="121868" rIns="121868" bIns="121868" anchor="t" anchorCtr="0">
              <a:noAutofit/>
            </a:bodyPr>
            <a:lstStyle/>
            <a:p>
              <a:pPr>
                <a:lnSpc>
                  <a:spcPct val="115000"/>
                </a:lnSpc>
                <a:spcBef>
                  <a:spcPts val="0"/>
                </a:spcBef>
                <a:spcAft>
                  <a:spcPts val="0"/>
                </a:spcAft>
              </a:pPr>
              <a:r>
                <a:rPr lang="en" sz="2133">
                  <a:solidFill>
                    <a:srgbClr val="FFFFFF"/>
                  </a:solidFill>
                </a:rPr>
                <a:t>Not publicly available yet, contact norris@cs.uoregon.edu</a:t>
              </a:r>
              <a:endParaRPr sz="2133">
                <a:solidFill>
                  <a:srgbClr val="FFFFFF"/>
                </a:solidFill>
              </a:endParaRPr>
            </a:p>
          </p:txBody>
        </p:sp>
        <p:sp>
          <p:nvSpPr>
            <p:cNvPr id="565" name="Google Shape;565;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6" name="Google Shape;566;p60"/>
            <p:cNvSpPr/>
            <p:nvPr/>
          </p:nvSpPr>
          <p:spPr>
            <a:xfrm>
              <a:off x="987170" y="4469071"/>
              <a:ext cx="23100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7" name="Google Shape;567;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8" name="Google Shape;568;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9" name="Google Shape;569;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sp>
        <p:nvSpPr>
          <p:cNvPr id="570" name="Google Shape;570;p60"/>
          <p:cNvSpPr/>
          <p:nvPr/>
        </p:nvSpPr>
        <p:spPr>
          <a:xfrm rot="-2556178">
            <a:off x="4426421" y="2440030"/>
            <a:ext cx="425940" cy="150562"/>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nvGrpSpPr>
          <p:cNvPr id="571" name="Google Shape;571;p60"/>
          <p:cNvGrpSpPr/>
          <p:nvPr/>
        </p:nvGrpSpPr>
        <p:grpSpPr>
          <a:xfrm>
            <a:off x="438152" y="2069805"/>
            <a:ext cx="11209848" cy="898999"/>
            <a:chOff x="939597" y="3098499"/>
            <a:chExt cx="7730811" cy="674425"/>
          </a:xfrm>
        </p:grpSpPr>
        <p:sp>
          <p:nvSpPr>
            <p:cNvPr id="572" name="Google Shape;572;p60"/>
            <p:cNvSpPr/>
            <p:nvPr/>
          </p:nvSpPr>
          <p:spPr>
            <a:xfrm>
              <a:off x="5373408" y="3098511"/>
              <a:ext cx="32970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 sz="2000" dirty="0">
                  <a:solidFill>
                    <a:srgbClr val="FFFFFF"/>
                  </a:solidFill>
                </a:rPr>
                <a:t>/</a:t>
              </a:r>
              <a:endParaRPr sz="2000" dirty="0">
                <a:solidFill>
                  <a:srgbClr val="FFFFFF"/>
                </a:solidFill>
              </a:endParaRPr>
            </a:p>
          </p:txBody>
        </p:sp>
        <p:sp>
          <p:nvSpPr>
            <p:cNvPr id="573" name="Google Shape;573;p60"/>
            <p:cNvSpPr/>
            <p:nvPr/>
          </p:nvSpPr>
          <p:spPr>
            <a:xfrm>
              <a:off x="943723" y="309850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4" name="Google Shape;574;p60"/>
            <p:cNvSpPr/>
            <p:nvPr/>
          </p:nvSpPr>
          <p:spPr>
            <a:xfrm>
              <a:off x="943728" y="3098524"/>
              <a:ext cx="23799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5" name="Google Shape;575;p60"/>
            <p:cNvSpPr/>
            <p:nvPr/>
          </p:nvSpPr>
          <p:spPr>
            <a:xfrm>
              <a:off x="3335463"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6" name="Google Shape;576;p60"/>
            <p:cNvSpPr/>
            <p:nvPr/>
          </p:nvSpPr>
          <p:spPr>
            <a:xfrm>
              <a:off x="4354429"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7" name="Google Shape;577;p60"/>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8" name="Google Shape;578;p60"/>
            <p:cNvSpPr/>
            <p:nvPr/>
          </p:nvSpPr>
          <p:spPr>
            <a:xfrm>
              <a:off x="939597" y="3098499"/>
              <a:ext cx="23799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 data: commits, changes (lines, files, etc.)</a:t>
              </a:r>
              <a:endParaRPr sz="2133">
                <a:solidFill>
                  <a:srgbClr val="FFFFFF"/>
                </a:solidFill>
              </a:endParaRPr>
            </a:p>
          </p:txBody>
        </p:sp>
      </p:grpSp>
      <p:sp>
        <p:nvSpPr>
          <p:cNvPr id="579" name="Google Shape;579;p60"/>
          <p:cNvSpPr/>
          <p:nvPr/>
        </p:nvSpPr>
        <p:spPr>
          <a:xfrm>
            <a:off x="1385839" y="6605739"/>
            <a:ext cx="977745" cy="898966"/>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 sz="2133">
                <a:solidFill>
                  <a:srgbClr val="FFFFFF"/>
                </a:solidFill>
              </a:rPr>
              <a:t>Mailing Lists</a:t>
            </a:r>
            <a:endParaRPr sz="2133">
              <a:solidFill>
                <a:srgbClr val="FFFFFF"/>
              </a:solidFill>
            </a:endParaRPr>
          </a:p>
        </p:txBody>
      </p:sp>
      <p:sp>
        <p:nvSpPr>
          <p:cNvPr id="580" name="Google Shape;580;p60"/>
          <p:cNvSpPr/>
          <p:nvPr/>
        </p:nvSpPr>
        <p:spPr>
          <a:xfrm rot="-2556178">
            <a:off x="4430917" y="2438067"/>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1" name="Google Shape;581;p60"/>
          <p:cNvSpPr/>
          <p:nvPr/>
        </p:nvSpPr>
        <p:spPr>
          <a:xfrm>
            <a:off x="444741" y="2983267"/>
            <a:ext cx="3451101" cy="898966"/>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2" name="Google Shape;582;p60"/>
          <p:cNvSpPr/>
          <p:nvPr/>
        </p:nvSpPr>
        <p:spPr>
          <a:xfrm>
            <a:off x="406894" y="2968804"/>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Github and Gilab issues and associated metadata</a:t>
            </a:r>
            <a:endParaRPr sz="2133">
              <a:solidFill>
                <a:srgbClr val="FFFFFF"/>
              </a:solidFill>
            </a:endParaRPr>
          </a:p>
        </p:txBody>
      </p:sp>
      <p:sp>
        <p:nvSpPr>
          <p:cNvPr id="583" name="Google Shape;583;p60"/>
          <p:cNvSpPr/>
          <p:nvPr/>
        </p:nvSpPr>
        <p:spPr>
          <a:xfrm rot="-2556178">
            <a:off x="4426418" y="3347946"/>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4" name="Google Shape;584;p60"/>
          <p:cNvSpPr/>
          <p:nvPr/>
        </p:nvSpPr>
        <p:spPr>
          <a:xfrm>
            <a:off x="444750" y="4802959"/>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Mailing lists</a:t>
            </a:r>
            <a:endParaRPr sz="2133">
              <a:solidFill>
                <a:srgbClr val="FFFFFF"/>
              </a:solidFill>
            </a:endParaRPr>
          </a:p>
        </p:txBody>
      </p:sp>
      <p:sp>
        <p:nvSpPr>
          <p:cNvPr id="585" name="Google Shape;585;p60"/>
          <p:cNvSpPr/>
          <p:nvPr/>
        </p:nvSpPr>
        <p:spPr>
          <a:xfrm rot="-2556178">
            <a:off x="4426418" y="5174841"/>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Summary</a:t>
            </a:r>
            <a:endParaRPr/>
          </a:p>
        </p:txBody>
      </p:sp>
      <p:sp>
        <p:nvSpPr>
          <p:cNvPr id="591" name="Google Shape;591;p61"/>
          <p:cNvSpPr txBox="1">
            <a:spLocks noGrp="1"/>
          </p:cNvSpPr>
          <p:nvPr>
            <p:ph type="body" idx="1"/>
          </p:nvPr>
        </p:nvSpPr>
        <p:spPr>
          <a:xfrm>
            <a:off x="365771" y="1103706"/>
            <a:ext cx="11369838" cy="4680781"/>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609448" indent="-440157">
              <a:lnSpc>
                <a:spcPct val="100000"/>
              </a:lnSpc>
              <a:spcBef>
                <a:spcPts val="1333"/>
              </a:spcBef>
              <a:spcAft>
                <a:spcPts val="0"/>
              </a:spcAft>
              <a:buSzPts val="1600"/>
              <a:buChar char="➢"/>
            </a:pPr>
            <a:r>
              <a:rPr lang="en" sz="2133" dirty="0"/>
              <a:t>We introduced a </a:t>
            </a:r>
            <a:r>
              <a:rPr lang="en" sz="2133" b="1" dirty="0"/>
              <a:t>flexible</a:t>
            </a:r>
            <a:r>
              <a:rPr lang="en" sz="2133" dirty="0"/>
              <a:t>, </a:t>
            </a:r>
            <a:r>
              <a:rPr lang="en" sz="2133" b="1" dirty="0"/>
              <a:t>efficient</a:t>
            </a:r>
            <a:r>
              <a:rPr lang="en" sz="2133" dirty="0"/>
              <a:t>, and </a:t>
            </a:r>
            <a:r>
              <a:rPr lang="en" sz="2133" b="1" dirty="0"/>
              <a:t>usable</a:t>
            </a:r>
            <a:r>
              <a:rPr lang="en" sz="2133" dirty="0"/>
              <a:t> software framework for </a:t>
            </a:r>
            <a:r>
              <a:rPr lang="en" sz="2133" b="1" dirty="0"/>
              <a:t>acquiring</a:t>
            </a:r>
            <a:r>
              <a:rPr lang="en" sz="2133" dirty="0"/>
              <a:t>, </a:t>
            </a:r>
            <a:r>
              <a:rPr lang="en" sz="2133" b="1" dirty="0"/>
              <a:t>storing</a:t>
            </a:r>
            <a:r>
              <a:rPr lang="en" sz="2133" dirty="0"/>
              <a:t>,  </a:t>
            </a:r>
            <a:r>
              <a:rPr lang="en" sz="2133" b="1" dirty="0"/>
              <a:t>manipulating</a:t>
            </a:r>
            <a:r>
              <a:rPr lang="en" sz="2133" dirty="0"/>
              <a:t>, and </a:t>
            </a:r>
            <a:r>
              <a:rPr lang="en" sz="2133" b="1" dirty="0"/>
              <a:t>visualizing</a:t>
            </a:r>
            <a:r>
              <a:rPr lang="en" sz="2133" dirty="0"/>
              <a:t> development-related data.</a:t>
            </a:r>
            <a:endParaRPr sz="2133" dirty="0"/>
          </a:p>
          <a:p>
            <a:pPr marL="609448" indent="-440157">
              <a:lnSpc>
                <a:spcPct val="100000"/>
              </a:lnSpc>
              <a:spcBef>
                <a:spcPts val="1333"/>
              </a:spcBef>
              <a:spcAft>
                <a:spcPts val="0"/>
              </a:spcAft>
              <a:buSzPts val="1600"/>
              <a:buChar char="➢"/>
            </a:pPr>
            <a:r>
              <a:rPr lang="en" sz="2133" dirty="0"/>
              <a:t>We demonstrated a few of its capabilities here; a growing number of analyses and tools are continuously being developed.</a:t>
            </a:r>
            <a:endParaRPr sz="2133" dirty="0"/>
          </a:p>
          <a:p>
            <a:pPr marL="1218895" lvl="1" indent="-431692">
              <a:spcBef>
                <a:spcPts val="1333"/>
              </a:spcBef>
              <a:spcAft>
                <a:spcPts val="0"/>
              </a:spcAft>
              <a:buClr>
                <a:schemeClr val="accent4"/>
              </a:buClr>
              <a:buSzPts val="1500"/>
              <a:buChar char="●"/>
            </a:pPr>
            <a:r>
              <a:rPr lang="en" b="1" dirty="0">
                <a:solidFill>
                  <a:schemeClr val="accent4"/>
                </a:solidFill>
              </a:rPr>
              <a:t>Contributions and/or requests welcome! </a:t>
            </a:r>
            <a:r>
              <a:rPr lang="en-US" sz="1866" dirty="0">
                <a:solidFill>
                  <a:schemeClr val="accent1"/>
                </a:solidFill>
                <a:hlinkClick r:id="rId3">
                  <a:extLst>
                    <a:ext uri="{A12FA001-AC4F-418D-AE19-62706E023703}">
                      <ahyp:hlinkClr xmlns:ahyp="http://schemas.microsoft.com/office/drawing/2018/hyperlinkcolor" val="tx"/>
                    </a:ext>
                  </a:extLst>
                </a:hlinkClick>
              </a:rPr>
              <a:t>https://</a:t>
            </a:r>
            <a:r>
              <a:rPr lang="en-US" sz="1866" dirty="0" err="1">
                <a:solidFill>
                  <a:schemeClr val="accent1"/>
                </a:solidFill>
                <a:hlinkClick r:id="rId3">
                  <a:extLst>
                    <a:ext uri="{A12FA001-AC4F-418D-AE19-62706E023703}">
                      <ahyp:hlinkClr xmlns:ahyp="http://schemas.microsoft.com/office/drawing/2018/hyperlinkcolor" val="tx"/>
                    </a:ext>
                  </a:extLst>
                </a:hlinkClick>
              </a:rPr>
              <a:t>github.com</a:t>
            </a:r>
            <a:r>
              <a:rPr lang="en-US" sz="1866" dirty="0">
                <a:solidFill>
                  <a:schemeClr val="accent1"/>
                </a:solidFill>
                <a:hlinkClick r:id="rId3">
                  <a:extLst>
                    <a:ext uri="{A12FA001-AC4F-418D-AE19-62706E023703}">
                      <ahyp:hlinkClr xmlns:ahyp="http://schemas.microsoft.com/office/drawing/2018/hyperlinkcolor" val="tx"/>
                    </a:ext>
                  </a:extLst>
                </a:hlinkClick>
              </a:rPr>
              <a:t>/CAT-SDK/</a:t>
            </a:r>
            <a:r>
              <a:rPr lang="en-US" sz="1866" dirty="0" err="1">
                <a:solidFill>
                  <a:schemeClr val="accent1"/>
                </a:solidFill>
                <a:hlinkClick r:id="rId3">
                  <a:extLst>
                    <a:ext uri="{A12FA001-AC4F-418D-AE19-62706E023703}">
                      <ahyp:hlinkClr xmlns:ahyp="http://schemas.microsoft.com/office/drawing/2018/hyperlinkcolor" val="tx"/>
                    </a:ext>
                  </a:extLst>
                </a:hlinkClick>
              </a:rPr>
              <a:t>GremCat</a:t>
            </a:r>
            <a:endParaRPr b="1" dirty="0">
              <a:solidFill>
                <a:schemeClr val="accent1"/>
              </a:solidFill>
            </a:endParaRPr>
          </a:p>
          <a:p>
            <a:pPr marL="0" indent="0">
              <a:spcBef>
                <a:spcPts val="1333"/>
              </a:spcBef>
              <a:spcAft>
                <a:spcPts val="0"/>
              </a:spcAft>
              <a:buNone/>
            </a:pPr>
            <a:endParaRPr sz="1733" dirty="0"/>
          </a:p>
          <a:p>
            <a:pPr marL="609448" indent="-440157">
              <a:lnSpc>
                <a:spcPct val="100000"/>
              </a:lnSpc>
              <a:spcBef>
                <a:spcPts val="1333"/>
              </a:spcBef>
              <a:spcAft>
                <a:spcPts val="0"/>
              </a:spcAft>
              <a:buSzPts val="1600"/>
              <a:buChar char="➢"/>
            </a:pPr>
            <a:r>
              <a:rPr lang="en" sz="2133" dirty="0"/>
              <a:t>Acknowledgments: DOE ECP IDEAS Productivity Project</a:t>
            </a:r>
            <a:endParaRPr sz="2133" dirty="0"/>
          </a:p>
          <a:p>
            <a:pPr marL="1218895" lvl="1" indent="-414763">
              <a:lnSpc>
                <a:spcPct val="100000"/>
              </a:lnSpc>
              <a:spcBef>
                <a:spcPts val="0"/>
              </a:spcBef>
              <a:spcAft>
                <a:spcPts val="0"/>
              </a:spcAft>
              <a:buSzPts val="1300"/>
              <a:buChar char="●"/>
            </a:pPr>
            <a:r>
              <a:rPr lang="en" sz="1733" dirty="0"/>
              <a:t>Carter Perkins, Bosco </a:t>
            </a:r>
            <a:r>
              <a:rPr lang="en" sz="1733" dirty="0" err="1"/>
              <a:t>Ndemeye</a:t>
            </a:r>
            <a:r>
              <a:rPr lang="en" sz="1733" dirty="0"/>
              <a:t>, Stephen </a:t>
            </a:r>
            <a:r>
              <a:rPr lang="en" sz="1733" dirty="0" err="1"/>
              <a:t>Fickas</a:t>
            </a:r>
            <a:r>
              <a:rPr lang="en" sz="1733" dirty="0"/>
              <a:t>, University of Oregon</a:t>
            </a:r>
            <a:endParaRPr sz="1733" dirty="0"/>
          </a:p>
          <a:p>
            <a:pPr marL="1218895" lvl="1" indent="-414763">
              <a:lnSpc>
                <a:spcPct val="100000"/>
              </a:lnSpc>
              <a:spcBef>
                <a:spcPts val="0"/>
              </a:spcBef>
              <a:spcAft>
                <a:spcPts val="0"/>
              </a:spcAft>
              <a:buSzPts val="1300"/>
              <a:buChar char="●"/>
            </a:pPr>
            <a:r>
              <a:rPr lang="en" sz="1733" dirty="0"/>
              <a:t>Armando Acosta and Kanika </a:t>
            </a:r>
            <a:r>
              <a:rPr lang="en" sz="1733" dirty="0" err="1"/>
              <a:t>Sood</a:t>
            </a:r>
            <a:r>
              <a:rPr lang="en" sz="1733" dirty="0"/>
              <a:t>, California State University, Fullerton</a:t>
            </a:r>
            <a:endParaRPr sz="1733" dirty="0"/>
          </a:p>
          <a:p>
            <a:pPr marL="1218895" lvl="1" indent="-414763">
              <a:lnSpc>
                <a:spcPct val="100000"/>
              </a:lnSpc>
              <a:spcBef>
                <a:spcPts val="0"/>
              </a:spcBef>
              <a:spcAft>
                <a:spcPts val="0"/>
              </a:spcAft>
              <a:buSzPts val="1300"/>
              <a:buChar char="●"/>
            </a:pPr>
            <a:r>
              <a:rPr lang="en" sz="1733" dirty="0" err="1"/>
              <a:t>Anshu</a:t>
            </a:r>
            <a:r>
              <a:rPr lang="en" sz="1733" dirty="0"/>
              <a:t> Dubey and Lois </a:t>
            </a:r>
            <a:r>
              <a:rPr lang="en" sz="1733" dirty="0" err="1"/>
              <a:t>Curfman</a:t>
            </a:r>
            <a:r>
              <a:rPr lang="en" sz="1733" dirty="0"/>
              <a:t> McInnes, Argonne National Laboratory</a:t>
            </a:r>
            <a:endParaRPr dirty="0"/>
          </a:p>
          <a:p>
            <a:pPr marL="0" indent="0" algn="ctr">
              <a:spcBef>
                <a:spcPts val="1333"/>
              </a:spcBef>
              <a:spcAft>
                <a:spcPts val="0"/>
              </a:spcAft>
              <a:buNone/>
            </a:pPr>
            <a:r>
              <a:rPr lang="en" dirty="0"/>
              <a:t>Thank you!</a:t>
            </a:r>
            <a:endParaRPr dirty="0"/>
          </a:p>
        </p:txBody>
      </p:sp>
      <p:sp>
        <p:nvSpPr>
          <p:cNvPr id="592" name="Google Shape;592;p61"/>
          <p:cNvSpPr txBox="1"/>
          <p:nvPr/>
        </p:nvSpPr>
        <p:spPr>
          <a:xfrm>
            <a:off x="365771" y="5432822"/>
            <a:ext cx="11822920" cy="800114"/>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dirty="0"/>
              <a:t>ECP projects that may be present in examples in this presentation:</a:t>
            </a:r>
            <a:r>
              <a:rPr lang="en" dirty="0"/>
              <a:t> </a:t>
            </a:r>
            <a:r>
              <a:rPr lang="en" dirty="0" err="1"/>
              <a:t>Spack</a:t>
            </a:r>
            <a:r>
              <a:rPr lang="en" dirty="0"/>
              <a:t>, LAMMPS, </a:t>
            </a:r>
            <a:r>
              <a:rPr lang="en" dirty="0" err="1"/>
              <a:t>PETSc</a:t>
            </a:r>
            <a:r>
              <a:rPr lang="en" dirty="0"/>
              <a:t>, Nek5000 E3SM, QMCPACK, QDPXX, LATTE NAMD, HYPRE, fast-export, Enzo, TAU2, </a:t>
            </a:r>
            <a:r>
              <a:rPr lang="en" dirty="0" err="1"/>
              <a:t>xpress</a:t>
            </a:r>
            <a:r>
              <a:rPr lang="en" dirty="0"/>
              <a:t>-apex, LATTE, </a:t>
            </a:r>
            <a:r>
              <a:rPr lang="en" dirty="0" err="1"/>
              <a:t>NWChem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Murphy-Hill et al. study conclusions</a:t>
            </a:r>
            <a:endParaRPr/>
          </a:p>
        </p:txBody>
      </p:sp>
      <p:sp>
        <p:nvSpPr>
          <p:cNvPr id="105" name="Google Shape;105;p15"/>
          <p:cNvSpPr txBox="1">
            <a:spLocks noGrp="1"/>
          </p:cNvSpPr>
          <p:nvPr>
            <p:ph type="body" idx="1"/>
          </p:nvPr>
        </p:nvSpPr>
        <p:spPr>
          <a:xfrm>
            <a:off x="365771" y="1021694"/>
            <a:ext cx="11369838" cy="510786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sz="2000"/>
              <a:t>“A notable outcome of the ranking is that the top 10 productivity factors are non-technical. This is somewhat surprising, given that most software engineering research tends to focus on technical aspects of software engineering, in our estimation. </a:t>
            </a:r>
            <a:endParaRPr sz="2000"/>
          </a:p>
          <a:p>
            <a:pPr marL="0" indent="0">
              <a:spcBef>
                <a:spcPts val="1333"/>
              </a:spcBef>
              <a:spcAft>
                <a:spcPts val="0"/>
              </a:spcAft>
              <a:buClr>
                <a:schemeClr val="dk1"/>
              </a:buClr>
              <a:buSzPts val="1100"/>
              <a:buNone/>
            </a:pPr>
            <a:r>
              <a:rPr lang="en" sz="2000"/>
              <a:t>Thus, a vigorous refocusing on human factors may yield substantially more industry impact for the software engineering research community. For instance, answering the following questions may be especially fruitful:</a:t>
            </a:r>
            <a:endParaRPr sz="2000"/>
          </a:p>
          <a:p>
            <a:pPr marL="609448" indent="-431692">
              <a:lnSpc>
                <a:spcPct val="100000"/>
              </a:lnSpc>
              <a:spcBef>
                <a:spcPts val="1333"/>
              </a:spcBef>
              <a:spcAft>
                <a:spcPts val="0"/>
              </a:spcAft>
              <a:buSzPts val="1500"/>
              <a:buChar char="➢"/>
            </a:pPr>
            <a:r>
              <a:rPr lang="en" sz="2000"/>
              <a:t>What makes software developers </a:t>
            </a:r>
            <a:r>
              <a:rPr lang="en" sz="2000" b="1"/>
              <a:t>enthusiastic</a:t>
            </a:r>
            <a:r>
              <a:rPr lang="en" sz="2000"/>
              <a:t> about their job? What accounts for differences in levels of enthusiasm between developers? What interventions can increase enthusiasm? This work can extend existing work on developer happiness [24] and motivation [25].</a:t>
            </a:r>
            <a:endParaRPr sz="2000"/>
          </a:p>
          <a:p>
            <a:pPr marL="609448" indent="-431692">
              <a:lnSpc>
                <a:spcPct val="100000"/>
              </a:lnSpc>
              <a:spcBef>
                <a:spcPts val="1333"/>
              </a:spcBef>
              <a:spcAft>
                <a:spcPts val="0"/>
              </a:spcAft>
              <a:buSzPts val="1500"/>
              <a:buChar char="➢"/>
            </a:pPr>
            <a:r>
              <a:rPr lang="en" sz="2000"/>
              <a:t>What kinds of new ideas are commonly expressed in software development practice? What actions influence developers’ feelings of support for those ideas? What interventions can increase </a:t>
            </a:r>
            <a:r>
              <a:rPr lang="en" sz="2000" b="1"/>
              <a:t>support for new ideas</a:t>
            </a:r>
            <a:r>
              <a:rPr lang="en" sz="2000"/>
              <a:t>, while maintaining current </a:t>
            </a:r>
            <a:r>
              <a:rPr lang="en" sz="2000" b="1"/>
              <a:t>commitments</a:t>
            </a:r>
            <a:r>
              <a:rPr lang="en" sz="2000"/>
              <a:t>?</a:t>
            </a:r>
            <a:endParaRPr sz="2000"/>
          </a:p>
          <a:p>
            <a:pPr marL="609448" indent="-431692">
              <a:lnSpc>
                <a:spcPct val="100000"/>
              </a:lnSpc>
              <a:spcBef>
                <a:spcPts val="1333"/>
              </a:spcBef>
              <a:spcAft>
                <a:spcPts val="1333"/>
              </a:spcAft>
              <a:buSzPts val="1500"/>
              <a:buChar char="➢"/>
            </a:pPr>
            <a:r>
              <a:rPr lang="en" sz="2000"/>
              <a:t>What kinds of job feedback do software engineers receive, and what makes it </a:t>
            </a:r>
            <a:r>
              <a:rPr lang="en" sz="2000" b="1"/>
              <a:t>useful</a:t>
            </a:r>
            <a:r>
              <a:rPr lang="en" sz="2000"/>
              <a:t>? What kinds of feedback is not useful? What </a:t>
            </a:r>
            <a:r>
              <a:rPr lang="en" sz="2000" b="1"/>
              <a:t>interventions</a:t>
            </a:r>
            <a:r>
              <a:rPr lang="en" sz="2000"/>
              <a:t> can increase the regularity and usefulness of feedback?” [emphases mine]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5464272" y="4994392"/>
            <a:ext cx="2212224" cy="1710354"/>
          </a:xfrm>
          <a:prstGeom prst="trapezoid">
            <a:avLst>
              <a:gd name="adj" fmla="val 40038"/>
            </a:avLst>
          </a:prstGeom>
          <a:solidFill>
            <a:schemeClr val="lt2"/>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lgn="ctr">
              <a:lnSpc>
                <a:spcPct val="90000"/>
              </a:lnSpc>
              <a:spcBef>
                <a:spcPts val="0"/>
              </a:spcBef>
              <a:spcAft>
                <a:spcPts val="0"/>
              </a:spcAft>
            </a:pPr>
            <a:r>
              <a:rPr lang="en" dirty="0">
                <a:latin typeface="Arial Narrow"/>
                <a:ea typeface="Arial Narrow"/>
                <a:cs typeface="Arial Narrow"/>
                <a:sym typeface="Arial Narrow"/>
              </a:rPr>
              <a:t>Development-related data and analysis</a:t>
            </a:r>
            <a:endParaRPr dirty="0">
              <a:latin typeface="Arial Narrow"/>
              <a:ea typeface="Arial Narrow"/>
              <a:cs typeface="Arial Narrow"/>
              <a:sym typeface="Arial Narrow"/>
            </a:endParaRPr>
          </a:p>
        </p:txBody>
      </p:sp>
      <p:sp>
        <p:nvSpPr>
          <p:cNvPr id="111" name="Google Shape;111;p1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we are trying to do</a:t>
            </a:r>
            <a:endParaRPr/>
          </a:p>
        </p:txBody>
      </p:sp>
      <p:sp>
        <p:nvSpPr>
          <p:cNvPr id="112" name="Google Shape;112;p16"/>
          <p:cNvSpPr txBox="1">
            <a:spLocks noGrp="1"/>
          </p:cNvSpPr>
          <p:nvPr>
            <p:ph type="body" idx="1"/>
          </p:nvPr>
        </p:nvSpPr>
        <p:spPr>
          <a:xfrm>
            <a:off x="365771" y="1326414"/>
            <a:ext cx="6023631" cy="107292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Motivation and enthusiasm are ephemeral things that cannot be quantified easily.</a:t>
            </a:r>
            <a:endParaRPr/>
          </a:p>
        </p:txBody>
      </p:sp>
      <p:sp>
        <p:nvSpPr>
          <p:cNvPr id="113" name="Google Shape;113;p16"/>
          <p:cNvSpPr txBox="1">
            <a:spLocks noGrp="1"/>
          </p:cNvSpPr>
          <p:nvPr>
            <p:ph type="body" idx="1"/>
          </p:nvPr>
        </p:nvSpPr>
        <p:spPr>
          <a:xfrm>
            <a:off x="4653054" y="2490498"/>
            <a:ext cx="7085354" cy="1198888"/>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On the other hand, we have many artifacts and associated metadata that are related (if indirectly) to productivity.</a:t>
            </a:r>
            <a:endParaRPr dirty="0"/>
          </a:p>
        </p:txBody>
      </p:sp>
      <p:pic>
        <p:nvPicPr>
          <p:cNvPr id="114" name="Google Shape;114;p16"/>
          <p:cNvPicPr preferRelativeResize="0"/>
          <p:nvPr/>
        </p:nvPicPr>
        <p:blipFill>
          <a:blip r:embed="rId3">
            <a:alphaModFix/>
          </a:blip>
          <a:stretch>
            <a:fillRect/>
          </a:stretch>
        </p:blipFill>
        <p:spPr>
          <a:xfrm>
            <a:off x="6888035" y="4223650"/>
            <a:ext cx="4121926" cy="1860049"/>
          </a:xfrm>
          <a:prstGeom prst="rect">
            <a:avLst/>
          </a:prstGeom>
          <a:noFill/>
          <a:ln>
            <a:noFill/>
          </a:ln>
        </p:spPr>
      </p:pic>
      <p:sp>
        <p:nvSpPr>
          <p:cNvPr id="115" name="Google Shape;115;p16"/>
          <p:cNvSpPr txBox="1">
            <a:spLocks noGrp="1"/>
          </p:cNvSpPr>
          <p:nvPr>
            <p:ph type="body" idx="1"/>
          </p:nvPr>
        </p:nvSpPr>
        <p:spPr>
          <a:xfrm>
            <a:off x="275562" y="3959095"/>
            <a:ext cx="5409420" cy="1859916"/>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So, we are betting that using </a:t>
            </a:r>
            <a:r>
              <a:rPr lang="en" b="1" dirty="0">
                <a:solidFill>
                  <a:schemeClr val="accent1"/>
                </a:solidFill>
              </a:rPr>
              <a:t>some data</a:t>
            </a:r>
            <a:r>
              <a:rPr lang="en" dirty="0"/>
              <a:t> is better than not looking at any data, as we make decisions that are aimed at improving software development productivity and code quality.</a:t>
            </a:r>
            <a:endParaRPr dirty="0"/>
          </a:p>
        </p:txBody>
      </p:sp>
      <p:sp>
        <p:nvSpPr>
          <p:cNvPr id="116" name="Google Shape;116;p16"/>
          <p:cNvSpPr/>
          <p:nvPr/>
        </p:nvSpPr>
        <p:spPr>
          <a:xfrm>
            <a:off x="5814948" y="4475718"/>
            <a:ext cx="1731581" cy="914162"/>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spcBef>
                <a:spcPts val="0"/>
              </a:spcBef>
              <a:spcAft>
                <a:spcPts val="0"/>
              </a:spcAft>
            </a:pPr>
            <a:r>
              <a:rPr lang="en">
                <a:latin typeface="Arial Narrow"/>
                <a:ea typeface="Arial Narrow"/>
                <a:cs typeface="Arial Narrow"/>
                <a:sym typeface="Arial Narrow"/>
              </a:rPr>
              <a:t>Enthusiasm, motivation</a:t>
            </a:r>
            <a:endParaRPr>
              <a:latin typeface="Arial Narrow"/>
              <a:ea typeface="Arial Narrow"/>
              <a:cs typeface="Arial Narrow"/>
              <a:sym typeface="Arial Narrow"/>
            </a:endParaRPr>
          </a:p>
        </p:txBody>
      </p:sp>
      <p:sp>
        <p:nvSpPr>
          <p:cNvPr id="117" name="Google Shape;117;p16"/>
          <p:cNvSpPr/>
          <p:nvPr/>
        </p:nvSpPr>
        <p:spPr>
          <a:xfrm flipH="1">
            <a:off x="10288516" y="3402797"/>
            <a:ext cx="1417631" cy="1072921"/>
          </a:xfrm>
          <a:prstGeom prst="verticalScroll">
            <a:avLst>
              <a:gd name="adj" fmla="val 1250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latin typeface="Arial Narrow"/>
                <a:ea typeface="Arial Narrow"/>
                <a:cs typeface="Arial Narrow"/>
                <a:sym typeface="Arial Narrow"/>
              </a:rPr>
              <a:t>More and better software</a:t>
            </a:r>
            <a:endParaRPr dirty="0">
              <a:latin typeface="Arial Narrow"/>
              <a:ea typeface="Arial Narrow"/>
              <a:cs typeface="Arial Narrow"/>
              <a:sym typeface="Arial Narrow"/>
            </a:endParaRPr>
          </a:p>
        </p:txBody>
      </p:sp>
      <p:grpSp>
        <p:nvGrpSpPr>
          <p:cNvPr id="118" name="Google Shape;118;p16"/>
          <p:cNvGrpSpPr/>
          <p:nvPr/>
        </p:nvGrpSpPr>
        <p:grpSpPr>
          <a:xfrm>
            <a:off x="7134808" y="72974"/>
            <a:ext cx="4952310" cy="1887108"/>
            <a:chOff x="5428700" y="282675"/>
            <a:chExt cx="3715200" cy="1415700"/>
          </a:xfrm>
        </p:grpSpPr>
        <p:sp>
          <p:nvSpPr>
            <p:cNvPr id="119" name="Google Shape;119;p16"/>
            <p:cNvSpPr/>
            <p:nvPr/>
          </p:nvSpPr>
          <p:spPr>
            <a:xfrm>
              <a:off x="5428700" y="282675"/>
              <a:ext cx="3715200" cy="141570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t>This work is part of two DOE </a:t>
              </a:r>
              <a:r>
                <a:rPr lang="en" b="1" u="sng" dirty="0">
                  <a:solidFill>
                    <a:schemeClr val="hlink"/>
                  </a:solidFill>
                  <a:hlinkClick r:id="rId4"/>
                </a:rPr>
                <a:t>ECP</a:t>
              </a:r>
              <a:r>
                <a:rPr lang="en" dirty="0"/>
                <a:t> projects:</a:t>
              </a:r>
              <a:endParaRPr dirty="0"/>
            </a:p>
            <a:p>
              <a:pPr marL="1218895">
                <a:spcBef>
                  <a:spcPts val="1333"/>
                </a:spcBef>
                <a:spcAft>
                  <a:spcPts val="0"/>
                </a:spcAft>
              </a:pPr>
              <a:r>
                <a:rPr lang="en" b="1" u="sng" dirty="0">
                  <a:solidFill>
                    <a:schemeClr val="hlink"/>
                  </a:solidFill>
                  <a:hlinkClick r:id="rId5"/>
                </a:rPr>
                <a:t>IDEAS-ECP</a:t>
              </a:r>
              <a:r>
                <a:rPr lang="en" dirty="0"/>
                <a:t>: foster and promote SE practices for better software </a:t>
              </a:r>
              <a:endParaRPr dirty="0"/>
            </a:p>
            <a:p>
              <a:pPr marL="1218895">
                <a:spcBef>
                  <a:spcPts val="0"/>
                </a:spcBef>
                <a:spcAft>
                  <a:spcPts val="0"/>
                </a:spcAft>
              </a:pPr>
              <a:r>
                <a:rPr lang="en" b="1" u="sng" dirty="0">
                  <a:solidFill>
                    <a:schemeClr val="hlink"/>
                  </a:solidFill>
                  <a:hlinkClick r:id="rId6"/>
                </a:rPr>
                <a:t>xSDK</a:t>
              </a:r>
              <a:r>
                <a:rPr lang="en" dirty="0"/>
                <a:t>: Extreme-scale Scientific Software Development Kit</a:t>
              </a:r>
              <a:endParaRPr dirty="0"/>
            </a:p>
          </p:txBody>
        </p:sp>
        <p:pic>
          <p:nvPicPr>
            <p:cNvPr id="120" name="Google Shape;120;p16"/>
            <p:cNvPicPr preferRelativeResize="0"/>
            <p:nvPr/>
          </p:nvPicPr>
          <p:blipFill>
            <a:blip r:embed="rId7">
              <a:alphaModFix/>
            </a:blip>
            <a:stretch>
              <a:fillRect/>
            </a:stretch>
          </p:blipFill>
          <p:spPr>
            <a:xfrm>
              <a:off x="5576175" y="774977"/>
              <a:ext cx="706625" cy="343325"/>
            </a:xfrm>
            <a:prstGeom prst="rect">
              <a:avLst/>
            </a:prstGeom>
            <a:noFill/>
            <a:ln>
              <a:noFill/>
            </a:ln>
          </p:spPr>
        </p:pic>
        <p:pic>
          <p:nvPicPr>
            <p:cNvPr id="121" name="Google Shape;121;p16"/>
            <p:cNvPicPr preferRelativeResize="0"/>
            <p:nvPr/>
          </p:nvPicPr>
          <p:blipFill rotWithShape="1">
            <a:blip r:embed="rId8">
              <a:alphaModFix/>
            </a:blip>
            <a:srcRect/>
            <a:stretch/>
          </p:blipFill>
          <p:spPr>
            <a:xfrm>
              <a:off x="5711269" y="1146800"/>
              <a:ext cx="436428" cy="3433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1000"/>
                                        <p:tgtEl>
                                          <p:spTgt spid="110"/>
                                        </p:tgtEl>
                                        <p:attrNameLst>
                                          <p:attrName>ppt_w</p:attrName>
                                        </p:attrNameLst>
                                      </p:cBhvr>
                                      <p:tavLst>
                                        <p:tav tm="0">
                                          <p:val>
                                            <p:strVal val="0"/>
                                          </p:val>
                                        </p:tav>
                                        <p:tav tm="100000">
                                          <p:val>
                                            <p:strVal val="#ppt_w"/>
                                          </p:val>
                                        </p:tav>
                                      </p:tavLst>
                                    </p:anim>
                                    <p:anim calcmode="lin" valueType="num">
                                      <p:cBhvr additive="base">
                                        <p:cTn id="34" dur="10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What this module is about</a:t>
            </a:r>
            <a:endParaRPr dirty="0"/>
          </a:p>
        </p:txBody>
      </p:sp>
      <p:sp>
        <p:nvSpPr>
          <p:cNvPr id="127" name="Google Shape;127;p17"/>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We introduce a </a:t>
            </a:r>
            <a:r>
              <a:rPr lang="en" b="1" dirty="0">
                <a:solidFill>
                  <a:srgbClr val="FF9900"/>
                </a:solidFill>
              </a:rPr>
              <a:t>flexible</a:t>
            </a:r>
            <a:r>
              <a:rPr lang="en" dirty="0"/>
              <a:t>, </a:t>
            </a:r>
            <a:endParaRPr dirty="0"/>
          </a:p>
          <a:p>
            <a:pPr marL="1828343" indent="609448">
              <a:spcBef>
                <a:spcPts val="0"/>
              </a:spcBef>
              <a:spcAft>
                <a:spcPts val="0"/>
              </a:spcAft>
              <a:buNone/>
            </a:pPr>
            <a:r>
              <a:rPr lang="en" dirty="0"/>
              <a:t>    </a:t>
            </a:r>
            <a:r>
              <a:rPr lang="en" b="1" dirty="0">
                <a:solidFill>
                  <a:srgbClr val="FF0000"/>
                </a:solidFill>
              </a:rPr>
              <a:t>efficient</a:t>
            </a:r>
            <a:r>
              <a:rPr lang="en" dirty="0"/>
              <a:t>, and</a:t>
            </a:r>
            <a:endParaRPr dirty="0"/>
          </a:p>
          <a:p>
            <a:pPr marL="1218895" indent="0">
              <a:spcBef>
                <a:spcPts val="0"/>
              </a:spcBef>
              <a:spcAft>
                <a:spcPts val="0"/>
              </a:spcAft>
              <a:buNone/>
            </a:pPr>
            <a:r>
              <a:rPr lang="en" dirty="0"/>
              <a:t>                  </a:t>
            </a:r>
            <a:r>
              <a:rPr lang="en" b="1" dirty="0">
                <a:solidFill>
                  <a:srgbClr val="9900FF"/>
                </a:solidFill>
              </a:rPr>
              <a:t>usable</a:t>
            </a:r>
            <a:r>
              <a:rPr lang="en" dirty="0"/>
              <a:t> software framework for </a:t>
            </a:r>
            <a:r>
              <a:rPr lang="en" b="1" dirty="0">
                <a:solidFill>
                  <a:srgbClr val="0000FF"/>
                </a:solidFill>
              </a:rPr>
              <a:t>acquiring</a:t>
            </a:r>
            <a:r>
              <a:rPr lang="en" dirty="0"/>
              <a:t>,</a:t>
            </a:r>
            <a:endParaRPr dirty="0"/>
          </a:p>
          <a:p>
            <a:pPr marL="3656686" indent="609448">
              <a:spcBef>
                <a:spcPts val="0"/>
              </a:spcBef>
              <a:spcAft>
                <a:spcPts val="0"/>
              </a:spcAft>
              <a:buNone/>
            </a:pPr>
            <a:r>
              <a:rPr lang="en" dirty="0"/>
              <a:t>  			       </a:t>
            </a:r>
            <a:r>
              <a:rPr lang="en" b="1" dirty="0">
                <a:solidFill>
                  <a:srgbClr val="9900FF"/>
                </a:solidFill>
              </a:rPr>
              <a:t>storing</a:t>
            </a:r>
            <a:r>
              <a:rPr lang="en" dirty="0"/>
              <a:t>, </a:t>
            </a:r>
            <a:endParaRPr dirty="0"/>
          </a:p>
          <a:p>
            <a:pPr marL="3656686" indent="609448">
              <a:spcBef>
                <a:spcPts val="0"/>
              </a:spcBef>
              <a:spcAft>
                <a:spcPts val="0"/>
              </a:spcAft>
              <a:buNone/>
            </a:pPr>
            <a:r>
              <a:rPr lang="en" dirty="0"/>
              <a:t>  			       </a:t>
            </a:r>
            <a:r>
              <a:rPr lang="en" b="1" dirty="0">
                <a:solidFill>
                  <a:srgbClr val="FF0000"/>
                </a:solidFill>
              </a:rPr>
              <a:t>manipulating</a:t>
            </a:r>
            <a:r>
              <a:rPr lang="en" dirty="0"/>
              <a:t>, and </a:t>
            </a:r>
            <a:endParaRPr dirty="0"/>
          </a:p>
          <a:p>
            <a:pPr marL="3656686" indent="609448">
              <a:spcBef>
                <a:spcPts val="0"/>
              </a:spcBef>
              <a:spcAft>
                <a:spcPts val="0"/>
              </a:spcAft>
              <a:buNone/>
            </a:pPr>
            <a:r>
              <a:rPr lang="en" dirty="0"/>
              <a:t>  		                  </a:t>
            </a:r>
            <a:r>
              <a:rPr lang="en" b="1" dirty="0">
                <a:solidFill>
                  <a:srgbClr val="FF9900"/>
                </a:solidFill>
              </a:rPr>
              <a:t>visualizing</a:t>
            </a:r>
            <a:r>
              <a:rPr lang="en" dirty="0"/>
              <a:t> </a:t>
            </a:r>
            <a:endParaRPr dirty="0"/>
          </a:p>
          <a:p>
            <a:pPr marL="3656686" indent="609448">
              <a:spcBef>
                <a:spcPts val="0"/>
              </a:spcBef>
              <a:spcAft>
                <a:spcPts val="0"/>
              </a:spcAft>
              <a:buNone/>
            </a:pPr>
            <a:r>
              <a:rPr lang="en" dirty="0"/>
              <a:t>  			       development-related data.</a:t>
            </a:r>
            <a:endParaRPr dirty="0"/>
          </a:p>
          <a:p>
            <a:pPr marL="609448" indent="-457086">
              <a:spcBef>
                <a:spcPts val="1333"/>
              </a:spcBef>
              <a:spcAft>
                <a:spcPts val="0"/>
              </a:spcAft>
              <a:buSzPts val="1800"/>
              <a:buChar char="➢"/>
            </a:pPr>
            <a:r>
              <a:rPr lang="en" dirty="0"/>
              <a:t>We demonstrate a few of its capabilities here; we continue to add new patterns and tools.</a:t>
            </a:r>
            <a:endParaRPr dirty="0"/>
          </a:p>
          <a:p>
            <a:pPr marL="1828343" lvl="2" indent="-423228">
              <a:spcBef>
                <a:spcPts val="1333"/>
              </a:spcBef>
              <a:spcAft>
                <a:spcPts val="0"/>
              </a:spcAft>
              <a:buSzPts val="1400"/>
              <a:buChar char="○"/>
            </a:pPr>
            <a:r>
              <a:rPr lang="en" dirty="0"/>
              <a:t>Contributions welcome! </a:t>
            </a:r>
            <a:r>
              <a:rPr lang="en-US" dirty="0" err="1">
                <a:solidFill>
                  <a:srgbClr val="1A73E8"/>
                </a:solidFill>
              </a:rPr>
              <a:t>github.com</a:t>
            </a:r>
            <a:r>
              <a:rPr lang="en-US" dirty="0">
                <a:solidFill>
                  <a:srgbClr val="1A73E8"/>
                </a:solidFill>
              </a:rPr>
              <a:t>/CAT-SDK/</a:t>
            </a:r>
            <a:r>
              <a:rPr lang="en-US" dirty="0" err="1">
                <a:solidFill>
                  <a:srgbClr val="1A73E8"/>
                </a:solidFill>
              </a:rPr>
              <a:t>GremCat</a:t>
            </a:r>
            <a:r>
              <a:rPr lang="en-US" dirty="0">
                <a:solidFill>
                  <a:srgbClr val="1A73E8"/>
                </a:solidFill>
              </a:rPr>
              <a:t>/</a:t>
            </a:r>
            <a:endParaRPr dirty="0">
              <a:solidFill>
                <a:srgbClr val="1A73E8"/>
              </a:solidFill>
            </a:endParaRPr>
          </a:p>
          <a:p>
            <a:pPr marL="0" indent="0" algn="ctr">
              <a:spcBef>
                <a:spcPts val="1333"/>
              </a:spcBef>
              <a:spcAft>
                <a:spcPts val="0"/>
              </a:spcAft>
              <a:buNone/>
            </a:pPr>
            <a:endParaRPr dirty="0"/>
          </a:p>
        </p:txBody>
      </p:sp>
      <p:sp>
        <p:nvSpPr>
          <p:cNvPr id="128" name="Google Shape;128;p17"/>
          <p:cNvSpPr txBox="1"/>
          <p:nvPr/>
        </p:nvSpPr>
        <p:spPr>
          <a:xfrm>
            <a:off x="409493" y="5321408"/>
            <a:ext cx="11369838" cy="77946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b="1" dirty="0"/>
              <a:t>ECP projects that may be present in examples in this module:</a:t>
            </a:r>
            <a:r>
              <a:rPr lang="en" sz="1733" dirty="0"/>
              <a:t> </a:t>
            </a:r>
            <a:r>
              <a:rPr lang="en" sz="1733" dirty="0" err="1"/>
              <a:t>Spack</a:t>
            </a:r>
            <a:r>
              <a:rPr lang="en" sz="1733" dirty="0"/>
              <a:t>, LAMMPS, </a:t>
            </a:r>
            <a:r>
              <a:rPr lang="en" sz="1733" dirty="0" err="1"/>
              <a:t>PETSc</a:t>
            </a:r>
            <a:r>
              <a:rPr lang="en" sz="1733" dirty="0"/>
              <a:t>, Nek5000 E3SM, QMCPACK, QDPXX, LATTE NAMD, fast-export, Enzo, TAU2, </a:t>
            </a:r>
            <a:r>
              <a:rPr lang="en" sz="1733" dirty="0" err="1"/>
              <a:t>xpress</a:t>
            </a:r>
            <a:r>
              <a:rPr lang="en" sz="1733" dirty="0"/>
              <a:t>-apex, LATTE, </a:t>
            </a:r>
            <a:r>
              <a:rPr lang="en" sz="1733" dirty="0" err="1"/>
              <a:t>NWChem</a:t>
            </a:r>
            <a:r>
              <a:rPr lang="en" sz="1733" dirty="0"/>
              <a:t>, FLASH, Gingko.</a:t>
            </a:r>
            <a:endParaRPr sz="17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114770" y="2213850"/>
            <a:ext cx="11801326" cy="2049066"/>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Part I: Mining development metadata</a:t>
            </a:r>
            <a:endParaRPr dirty="0"/>
          </a:p>
          <a:p>
            <a:endParaRPr dirty="0"/>
          </a:p>
          <a:p>
            <a:endParaRPr dirty="0"/>
          </a:p>
          <a:p>
            <a:r>
              <a:rPr lang="en" dirty="0"/>
              <a:t>Part II: Analyzing code</a:t>
            </a:r>
            <a:endParaRPr dirty="0"/>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16069</TotalTime>
  <Words>5686</Words>
  <Application>Microsoft Macintosh PowerPoint</Application>
  <PresentationFormat>Custom</PresentationFormat>
  <Paragraphs>579</Paragraphs>
  <Slides>56</Slides>
  <Notes>48</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Arial Black</vt:lpstr>
      <vt:lpstr>Arial Narrow</vt:lpstr>
      <vt:lpstr>Calibri</vt:lpstr>
      <vt:lpstr>Consolas</vt:lpstr>
      <vt:lpstr>Courier New</vt:lpstr>
      <vt:lpstr>Economica</vt:lpstr>
      <vt:lpstr>Roboto</vt:lpstr>
      <vt:lpstr>Presentations (Wide Screen)</vt:lpstr>
      <vt:lpstr>Understanding Your Software Development (through git repository data mining and code analysis)</vt:lpstr>
      <vt:lpstr>License, Citation and Acknowledgements</vt:lpstr>
      <vt:lpstr>Motivation</vt:lpstr>
      <vt:lpstr>Motivation (Am I just making things up?)</vt:lpstr>
      <vt:lpstr>Other software-related factors</vt:lpstr>
      <vt:lpstr>Murphy-Hill et al. study conclusions</vt:lpstr>
      <vt:lpstr>What we are trying to do</vt:lpstr>
      <vt:lpstr>What this module is about</vt:lpstr>
      <vt:lpstr>Part I: Mining development metadata   Part II: Analyzing code</vt:lpstr>
      <vt:lpstr>Part I: Mining your development data</vt:lpstr>
      <vt:lpstr>Questions that can be answered (in part) with IDEAS data analysis tools</vt:lpstr>
      <vt:lpstr>Common patterns with known implications</vt:lpstr>
      <vt:lpstr>Common patterns with known implications</vt:lpstr>
      <vt:lpstr>Example metrics</vt:lpstr>
      <vt:lpstr>Example pattern: Domain champion</vt:lpstr>
      <vt:lpstr>Domain champion pattern: How do we detect it?</vt:lpstr>
      <vt:lpstr>Domain Champion Pattern: What, if anything, should we do?</vt:lpstr>
      <vt:lpstr>Another example pattern: Unusually high churn</vt:lpstr>
      <vt:lpstr>Unusually high churn pattern: How do we detect it?</vt:lpstr>
      <vt:lpstr>Unusually high churn pattern: What to do?</vt:lpstr>
      <vt:lpstr>Pattern: In the zone</vt:lpstr>
      <vt:lpstr>In the zone pattern: What to do?</vt:lpstr>
      <vt:lpstr>Technical Details and Examples</vt:lpstr>
      <vt:lpstr>Implementation </vt:lpstr>
      <vt:lpstr>Impact of different “change” estimates</vt:lpstr>
      <vt:lpstr>Impact of different “change” estimates (cont.)</vt:lpstr>
      <vt:lpstr>Significant events</vt:lpstr>
      <vt:lpstr>No single view tells the whole story  (project names omitted deliberately)</vt:lpstr>
      <vt:lpstr>How do projects weather interesting times?</vt:lpstr>
      <vt:lpstr>Where is development effort going?</vt:lpstr>
      <vt:lpstr>Example Tool: MeerCAT Using git data to improve developer processes and efficiency</vt:lpstr>
      <vt:lpstr>PowerPoint Presentation</vt:lpstr>
      <vt:lpstr>PowerPoint Presentation</vt:lpstr>
      <vt:lpstr>PowerPoint Presentation</vt:lpstr>
      <vt:lpstr>PowerPoint Presentation</vt:lpstr>
      <vt:lpstr>MeerCAT: File Explorer</vt:lpstr>
      <vt:lpstr>Part II: Analyzing Code</vt:lpstr>
      <vt:lpstr>Defects that code analyses can catch</vt:lpstr>
      <vt:lpstr>General-purpose tools for code checking (bugs, style)</vt:lpstr>
      <vt:lpstr>Example development workflow that considers code quality</vt:lpstr>
      <vt:lpstr>Our goals and approach</vt:lpstr>
      <vt:lpstr>Static program analysis is...</vt:lpstr>
      <vt:lpstr>Dynamic program analysis is...</vt:lpstr>
      <vt:lpstr>Implementation approach</vt:lpstr>
      <vt:lpstr>Implementation approach (continued)</vt:lpstr>
      <vt:lpstr>Example: Using scan-build with HYPRE1</vt:lpstr>
      <vt:lpstr>Example: hypre (cont.)</vt:lpstr>
      <vt:lpstr>What about project-specific requirements?</vt:lpstr>
      <vt:lpstr>Implementation approach: Part B</vt:lpstr>
      <vt:lpstr>Coding Rule Violations in HPC Packages:  PETSc Case Study</vt:lpstr>
      <vt:lpstr>PETSc developer rules: https://petsc.org/release/developers/style/   </vt:lpstr>
      <vt:lpstr>Examples of project-specific rule violations (PETSc 3.14)</vt:lpstr>
      <vt:lpstr>Checking for violations of the PETSc developer rules</vt:lpstr>
      <vt:lpstr>Example results for a subset of the PETSc rules</vt:lpstr>
      <vt:lpstr>Capabilities summary</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Boyana Norris</cp:lastModifiedBy>
  <cp:revision>436</cp:revision>
  <cp:lastPrinted>2017-11-02T18:35:01Z</cp:lastPrinted>
  <dcterms:created xsi:type="dcterms:W3CDTF">2018-11-06T17:28:56Z</dcterms:created>
  <dcterms:modified xsi:type="dcterms:W3CDTF">2022-08-08T23:34:33Z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